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451" r:id="rId2"/>
    <p:sldId id="452" r:id="rId3"/>
    <p:sldId id="453" r:id="rId4"/>
    <p:sldId id="454" r:id="rId5"/>
    <p:sldId id="578" r:id="rId6"/>
    <p:sldId id="579" r:id="rId7"/>
    <p:sldId id="457" r:id="rId8"/>
    <p:sldId id="458" r:id="rId9"/>
    <p:sldId id="580" r:id="rId10"/>
    <p:sldId id="581" r:id="rId11"/>
    <p:sldId id="582" r:id="rId12"/>
    <p:sldId id="605" r:id="rId13"/>
    <p:sldId id="584" r:id="rId14"/>
    <p:sldId id="585" r:id="rId15"/>
    <p:sldId id="586" r:id="rId16"/>
    <p:sldId id="587" r:id="rId17"/>
    <p:sldId id="588" r:id="rId18"/>
    <p:sldId id="593" r:id="rId19"/>
    <p:sldId id="589" r:id="rId20"/>
    <p:sldId id="590" r:id="rId21"/>
    <p:sldId id="469" r:id="rId22"/>
    <p:sldId id="591" r:id="rId23"/>
    <p:sldId id="475" r:id="rId24"/>
    <p:sldId id="971" r:id="rId25"/>
    <p:sldId id="592" r:id="rId26"/>
    <p:sldId id="477" r:id="rId27"/>
    <p:sldId id="478" r:id="rId28"/>
    <p:sldId id="305" r:id="rId29"/>
    <p:sldId id="306" r:id="rId30"/>
    <p:sldId id="937" r:id="rId31"/>
    <p:sldId id="938" r:id="rId32"/>
    <p:sldId id="939" r:id="rId33"/>
    <p:sldId id="940" r:id="rId34"/>
    <p:sldId id="936" r:id="rId35"/>
    <p:sldId id="928" r:id="rId36"/>
    <p:sldId id="929" r:id="rId37"/>
    <p:sldId id="286" r:id="rId38"/>
    <p:sldId id="930" r:id="rId39"/>
    <p:sldId id="307" r:id="rId40"/>
    <p:sldId id="316" r:id="rId41"/>
    <p:sldId id="317" r:id="rId42"/>
    <p:sldId id="327" r:id="rId43"/>
    <p:sldId id="319" r:id="rId44"/>
    <p:sldId id="302" r:id="rId45"/>
    <p:sldId id="931" r:id="rId46"/>
    <p:sldId id="932" r:id="rId47"/>
    <p:sldId id="933" r:id="rId48"/>
    <p:sldId id="323" r:id="rId49"/>
    <p:sldId id="315" r:id="rId50"/>
    <p:sldId id="934" r:id="rId51"/>
    <p:sldId id="328" r:id="rId52"/>
    <p:sldId id="326" r:id="rId53"/>
    <p:sldId id="925" r:id="rId54"/>
    <p:sldId id="291" r:id="rId55"/>
    <p:sldId id="290" r:id="rId56"/>
    <p:sldId id="927" r:id="rId57"/>
    <p:sldId id="941" r:id="rId58"/>
    <p:sldId id="970" r:id="rId59"/>
    <p:sldId id="942" r:id="rId60"/>
    <p:sldId id="967" r:id="rId61"/>
    <p:sldId id="968" r:id="rId62"/>
    <p:sldId id="969" r:id="rId63"/>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3E38A-0C89-4E3C-980C-23ED2C6761A1}" type="datetimeFigureOut">
              <a:rPr lang="es-PE" smtClean="0"/>
              <a:t>11/09/2020</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DDB82-FB0D-44BD-8AA1-19EB3445FEE7}" type="slidenum">
              <a:rPr lang="es-PE" smtClean="0"/>
              <a:t>‹Nº›</a:t>
            </a:fld>
            <a:endParaRPr lang="es-PE"/>
          </a:p>
        </p:txBody>
      </p:sp>
    </p:spTree>
    <p:extLst>
      <p:ext uri="{BB962C8B-B14F-4D97-AF65-F5344CB8AC3E}">
        <p14:creationId xmlns:p14="http://schemas.microsoft.com/office/powerpoint/2010/main" val="338552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808637" indent="-310369">
              <a:defRPr>
                <a:solidFill>
                  <a:schemeClr val="tx1"/>
                </a:solidFill>
                <a:latin typeface="Calibri" pitchFamily="34" charset="0"/>
              </a:defRPr>
            </a:lvl2pPr>
            <a:lvl3pPr marL="1246509" indent="-248295">
              <a:defRPr>
                <a:solidFill>
                  <a:schemeClr val="tx1"/>
                </a:solidFill>
                <a:latin typeface="Calibri" pitchFamily="34" charset="0"/>
              </a:defRPr>
            </a:lvl3pPr>
            <a:lvl4pPr marL="1744777" indent="-248295">
              <a:defRPr>
                <a:solidFill>
                  <a:schemeClr val="tx1"/>
                </a:solidFill>
                <a:latin typeface="Calibri" pitchFamily="34" charset="0"/>
              </a:defRPr>
            </a:lvl4pPr>
            <a:lvl5pPr marL="2243045" indent="-248295">
              <a:defRPr>
                <a:solidFill>
                  <a:schemeClr val="tx1"/>
                </a:solidFill>
                <a:latin typeface="Calibri" pitchFamily="34" charset="0"/>
              </a:defRPr>
            </a:lvl5pPr>
            <a:lvl6pPr marL="2726214" indent="-248295" eaLnBrk="0" fontAlgn="base" hangingPunct="0">
              <a:spcBef>
                <a:spcPct val="0"/>
              </a:spcBef>
              <a:spcAft>
                <a:spcPct val="0"/>
              </a:spcAft>
              <a:defRPr>
                <a:solidFill>
                  <a:schemeClr val="tx1"/>
                </a:solidFill>
                <a:latin typeface="Calibri" pitchFamily="34" charset="0"/>
              </a:defRPr>
            </a:lvl6pPr>
            <a:lvl7pPr marL="3209383" indent="-248295" eaLnBrk="0" fontAlgn="base" hangingPunct="0">
              <a:spcBef>
                <a:spcPct val="0"/>
              </a:spcBef>
              <a:spcAft>
                <a:spcPct val="0"/>
              </a:spcAft>
              <a:defRPr>
                <a:solidFill>
                  <a:schemeClr val="tx1"/>
                </a:solidFill>
                <a:latin typeface="Calibri" pitchFamily="34" charset="0"/>
              </a:defRPr>
            </a:lvl7pPr>
            <a:lvl8pPr marL="3692552" indent="-248295" eaLnBrk="0" fontAlgn="base" hangingPunct="0">
              <a:spcBef>
                <a:spcPct val="0"/>
              </a:spcBef>
              <a:spcAft>
                <a:spcPct val="0"/>
              </a:spcAft>
              <a:defRPr>
                <a:solidFill>
                  <a:schemeClr val="tx1"/>
                </a:solidFill>
                <a:latin typeface="Calibri" pitchFamily="34" charset="0"/>
              </a:defRPr>
            </a:lvl8pPr>
            <a:lvl9pPr marL="4175721" indent="-248295" eaLnBrk="0" fontAlgn="base" hangingPunct="0">
              <a:spcBef>
                <a:spcPct val="0"/>
              </a:spcBef>
              <a:spcAft>
                <a:spcPct val="0"/>
              </a:spcAft>
              <a:defRPr>
                <a:solidFill>
                  <a:schemeClr val="tx1"/>
                </a:solidFill>
                <a:latin typeface="Calibri" pitchFamily="34" charset="0"/>
              </a:defRPr>
            </a:lvl9pPr>
          </a:lstStyle>
          <a:p>
            <a:fld id="{DBAC3270-1051-463E-B557-663BA9F3E675}" type="slidenum">
              <a:rPr lang="en-US">
                <a:latin typeface="Arial" pitchFamily="34" charset="0"/>
              </a:rPr>
              <a:pPr/>
              <a:t>1</a:t>
            </a:fld>
            <a:endParaRPr lang="en-US">
              <a:latin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atin typeface="Arial" pitchFamily="34" charset="0"/>
            </a:endParaRPr>
          </a:p>
        </p:txBody>
      </p:sp>
    </p:spTree>
    <p:extLst>
      <p:ext uri="{BB962C8B-B14F-4D97-AF65-F5344CB8AC3E}">
        <p14:creationId xmlns:p14="http://schemas.microsoft.com/office/powerpoint/2010/main" val="3619952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latin typeface="Arial" panose="020B0604020202020204" pitchFamily="34" charset="0"/>
            </a:endParaRPr>
          </a:p>
        </p:txBody>
      </p:sp>
      <p:sp>
        <p:nvSpPr>
          <p:cNvPr id="93188" name="3 Marcador de fecha"/>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808637" indent="-310369">
              <a:defRPr>
                <a:solidFill>
                  <a:schemeClr val="tx1"/>
                </a:solidFill>
                <a:latin typeface="Calibri" panose="020F0502020204030204" pitchFamily="34" charset="0"/>
              </a:defRPr>
            </a:lvl2pPr>
            <a:lvl3pPr marL="1246509" indent="-248295">
              <a:defRPr>
                <a:solidFill>
                  <a:schemeClr val="tx1"/>
                </a:solidFill>
                <a:latin typeface="Calibri" panose="020F0502020204030204" pitchFamily="34" charset="0"/>
              </a:defRPr>
            </a:lvl3pPr>
            <a:lvl4pPr marL="1744777" indent="-248295">
              <a:defRPr>
                <a:solidFill>
                  <a:schemeClr val="tx1"/>
                </a:solidFill>
                <a:latin typeface="Calibri" panose="020F0502020204030204" pitchFamily="34" charset="0"/>
              </a:defRPr>
            </a:lvl4pPr>
            <a:lvl5pPr marL="2243045" indent="-248295">
              <a:defRPr>
                <a:solidFill>
                  <a:schemeClr val="tx1"/>
                </a:solidFill>
                <a:latin typeface="Calibri" panose="020F0502020204030204" pitchFamily="34" charset="0"/>
              </a:defRPr>
            </a:lvl5pPr>
            <a:lvl6pPr marL="2726214" indent="-248295" eaLnBrk="0" fontAlgn="base" hangingPunct="0">
              <a:spcBef>
                <a:spcPct val="0"/>
              </a:spcBef>
              <a:spcAft>
                <a:spcPct val="0"/>
              </a:spcAft>
              <a:defRPr>
                <a:solidFill>
                  <a:schemeClr val="tx1"/>
                </a:solidFill>
                <a:latin typeface="Calibri" panose="020F0502020204030204" pitchFamily="34" charset="0"/>
              </a:defRPr>
            </a:lvl6pPr>
            <a:lvl7pPr marL="3209383" indent="-248295" eaLnBrk="0" fontAlgn="base" hangingPunct="0">
              <a:spcBef>
                <a:spcPct val="0"/>
              </a:spcBef>
              <a:spcAft>
                <a:spcPct val="0"/>
              </a:spcAft>
              <a:defRPr>
                <a:solidFill>
                  <a:schemeClr val="tx1"/>
                </a:solidFill>
                <a:latin typeface="Calibri" panose="020F0502020204030204" pitchFamily="34" charset="0"/>
              </a:defRPr>
            </a:lvl7pPr>
            <a:lvl8pPr marL="3692552" indent="-248295" eaLnBrk="0" fontAlgn="base" hangingPunct="0">
              <a:spcBef>
                <a:spcPct val="0"/>
              </a:spcBef>
              <a:spcAft>
                <a:spcPct val="0"/>
              </a:spcAft>
              <a:defRPr>
                <a:solidFill>
                  <a:schemeClr val="tx1"/>
                </a:solidFill>
                <a:latin typeface="Calibri" panose="020F0502020204030204" pitchFamily="34" charset="0"/>
              </a:defRPr>
            </a:lvl8pPr>
            <a:lvl9pPr marL="4175721" indent="-24829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s-ES" altLang="es-PE">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77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latin typeface="Arial" panose="020B0604020202020204" pitchFamily="34" charset="0"/>
            </a:endParaRPr>
          </a:p>
        </p:txBody>
      </p:sp>
      <p:sp>
        <p:nvSpPr>
          <p:cNvPr id="95236" name="3 Marcador de fecha"/>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808637" indent="-310369">
              <a:defRPr>
                <a:solidFill>
                  <a:schemeClr val="tx1"/>
                </a:solidFill>
                <a:latin typeface="Calibri" panose="020F0502020204030204" pitchFamily="34" charset="0"/>
              </a:defRPr>
            </a:lvl2pPr>
            <a:lvl3pPr marL="1246509" indent="-248295">
              <a:defRPr>
                <a:solidFill>
                  <a:schemeClr val="tx1"/>
                </a:solidFill>
                <a:latin typeface="Calibri" panose="020F0502020204030204" pitchFamily="34" charset="0"/>
              </a:defRPr>
            </a:lvl3pPr>
            <a:lvl4pPr marL="1744777" indent="-248295">
              <a:defRPr>
                <a:solidFill>
                  <a:schemeClr val="tx1"/>
                </a:solidFill>
                <a:latin typeface="Calibri" panose="020F0502020204030204" pitchFamily="34" charset="0"/>
              </a:defRPr>
            </a:lvl4pPr>
            <a:lvl5pPr marL="2243045" indent="-248295">
              <a:defRPr>
                <a:solidFill>
                  <a:schemeClr val="tx1"/>
                </a:solidFill>
                <a:latin typeface="Calibri" panose="020F0502020204030204" pitchFamily="34" charset="0"/>
              </a:defRPr>
            </a:lvl5pPr>
            <a:lvl6pPr marL="2726214" indent="-248295" eaLnBrk="0" fontAlgn="base" hangingPunct="0">
              <a:spcBef>
                <a:spcPct val="0"/>
              </a:spcBef>
              <a:spcAft>
                <a:spcPct val="0"/>
              </a:spcAft>
              <a:defRPr>
                <a:solidFill>
                  <a:schemeClr val="tx1"/>
                </a:solidFill>
                <a:latin typeface="Calibri" panose="020F0502020204030204" pitchFamily="34" charset="0"/>
              </a:defRPr>
            </a:lvl6pPr>
            <a:lvl7pPr marL="3209383" indent="-248295" eaLnBrk="0" fontAlgn="base" hangingPunct="0">
              <a:spcBef>
                <a:spcPct val="0"/>
              </a:spcBef>
              <a:spcAft>
                <a:spcPct val="0"/>
              </a:spcAft>
              <a:defRPr>
                <a:solidFill>
                  <a:schemeClr val="tx1"/>
                </a:solidFill>
                <a:latin typeface="Calibri" panose="020F0502020204030204" pitchFamily="34" charset="0"/>
              </a:defRPr>
            </a:lvl7pPr>
            <a:lvl8pPr marL="3692552" indent="-248295" eaLnBrk="0" fontAlgn="base" hangingPunct="0">
              <a:spcBef>
                <a:spcPct val="0"/>
              </a:spcBef>
              <a:spcAft>
                <a:spcPct val="0"/>
              </a:spcAft>
              <a:defRPr>
                <a:solidFill>
                  <a:schemeClr val="tx1"/>
                </a:solidFill>
                <a:latin typeface="Calibri" panose="020F0502020204030204" pitchFamily="34" charset="0"/>
              </a:defRPr>
            </a:lvl8pPr>
            <a:lvl9pPr marL="4175721" indent="-24829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s-ES" altLang="es-PE">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latin typeface="Arial" panose="020B0604020202020204" pitchFamily="34" charset="0"/>
            </a:endParaRPr>
          </a:p>
        </p:txBody>
      </p:sp>
      <p:sp>
        <p:nvSpPr>
          <p:cNvPr id="97284" name="3 Marcador de fecha"/>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808637" indent="-310369">
              <a:defRPr>
                <a:solidFill>
                  <a:schemeClr val="tx1"/>
                </a:solidFill>
                <a:latin typeface="Calibri" panose="020F0502020204030204" pitchFamily="34" charset="0"/>
              </a:defRPr>
            </a:lvl2pPr>
            <a:lvl3pPr marL="1246509" indent="-248295">
              <a:defRPr>
                <a:solidFill>
                  <a:schemeClr val="tx1"/>
                </a:solidFill>
                <a:latin typeface="Calibri" panose="020F0502020204030204" pitchFamily="34" charset="0"/>
              </a:defRPr>
            </a:lvl3pPr>
            <a:lvl4pPr marL="1744777" indent="-248295">
              <a:defRPr>
                <a:solidFill>
                  <a:schemeClr val="tx1"/>
                </a:solidFill>
                <a:latin typeface="Calibri" panose="020F0502020204030204" pitchFamily="34" charset="0"/>
              </a:defRPr>
            </a:lvl4pPr>
            <a:lvl5pPr marL="2243045" indent="-248295">
              <a:defRPr>
                <a:solidFill>
                  <a:schemeClr val="tx1"/>
                </a:solidFill>
                <a:latin typeface="Calibri" panose="020F0502020204030204" pitchFamily="34" charset="0"/>
              </a:defRPr>
            </a:lvl5pPr>
            <a:lvl6pPr marL="2726214" indent="-248295" eaLnBrk="0" fontAlgn="base" hangingPunct="0">
              <a:spcBef>
                <a:spcPct val="0"/>
              </a:spcBef>
              <a:spcAft>
                <a:spcPct val="0"/>
              </a:spcAft>
              <a:defRPr>
                <a:solidFill>
                  <a:schemeClr val="tx1"/>
                </a:solidFill>
                <a:latin typeface="Calibri" panose="020F0502020204030204" pitchFamily="34" charset="0"/>
              </a:defRPr>
            </a:lvl6pPr>
            <a:lvl7pPr marL="3209383" indent="-248295" eaLnBrk="0" fontAlgn="base" hangingPunct="0">
              <a:spcBef>
                <a:spcPct val="0"/>
              </a:spcBef>
              <a:spcAft>
                <a:spcPct val="0"/>
              </a:spcAft>
              <a:defRPr>
                <a:solidFill>
                  <a:schemeClr val="tx1"/>
                </a:solidFill>
                <a:latin typeface="Calibri" panose="020F0502020204030204" pitchFamily="34" charset="0"/>
              </a:defRPr>
            </a:lvl7pPr>
            <a:lvl8pPr marL="3692552" indent="-248295" eaLnBrk="0" fontAlgn="base" hangingPunct="0">
              <a:spcBef>
                <a:spcPct val="0"/>
              </a:spcBef>
              <a:spcAft>
                <a:spcPct val="0"/>
              </a:spcAft>
              <a:defRPr>
                <a:solidFill>
                  <a:schemeClr val="tx1"/>
                </a:solidFill>
                <a:latin typeface="Calibri" panose="020F0502020204030204" pitchFamily="34" charset="0"/>
              </a:defRPr>
            </a:lvl8pPr>
            <a:lvl9pPr marL="4175721" indent="-24829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s-ES" altLang="es-PE">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554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latin typeface="Arial" panose="020B0604020202020204" pitchFamily="34" charset="0"/>
            </a:endParaRPr>
          </a:p>
        </p:txBody>
      </p:sp>
      <p:sp>
        <p:nvSpPr>
          <p:cNvPr id="101380" name="3 Marcador de fecha"/>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808637" indent="-310369">
              <a:defRPr>
                <a:solidFill>
                  <a:schemeClr val="tx1"/>
                </a:solidFill>
                <a:latin typeface="Calibri" panose="020F0502020204030204" pitchFamily="34" charset="0"/>
              </a:defRPr>
            </a:lvl2pPr>
            <a:lvl3pPr marL="1246509" indent="-248295">
              <a:defRPr>
                <a:solidFill>
                  <a:schemeClr val="tx1"/>
                </a:solidFill>
                <a:latin typeface="Calibri" panose="020F0502020204030204" pitchFamily="34" charset="0"/>
              </a:defRPr>
            </a:lvl3pPr>
            <a:lvl4pPr marL="1744777" indent="-248295">
              <a:defRPr>
                <a:solidFill>
                  <a:schemeClr val="tx1"/>
                </a:solidFill>
                <a:latin typeface="Calibri" panose="020F0502020204030204" pitchFamily="34" charset="0"/>
              </a:defRPr>
            </a:lvl4pPr>
            <a:lvl5pPr marL="2243045" indent="-248295">
              <a:defRPr>
                <a:solidFill>
                  <a:schemeClr val="tx1"/>
                </a:solidFill>
                <a:latin typeface="Calibri" panose="020F0502020204030204" pitchFamily="34" charset="0"/>
              </a:defRPr>
            </a:lvl5pPr>
            <a:lvl6pPr marL="2726214" indent="-248295" eaLnBrk="0" fontAlgn="base" hangingPunct="0">
              <a:spcBef>
                <a:spcPct val="0"/>
              </a:spcBef>
              <a:spcAft>
                <a:spcPct val="0"/>
              </a:spcAft>
              <a:defRPr>
                <a:solidFill>
                  <a:schemeClr val="tx1"/>
                </a:solidFill>
                <a:latin typeface="Calibri" panose="020F0502020204030204" pitchFamily="34" charset="0"/>
              </a:defRPr>
            </a:lvl6pPr>
            <a:lvl7pPr marL="3209383" indent="-248295" eaLnBrk="0" fontAlgn="base" hangingPunct="0">
              <a:spcBef>
                <a:spcPct val="0"/>
              </a:spcBef>
              <a:spcAft>
                <a:spcPct val="0"/>
              </a:spcAft>
              <a:defRPr>
                <a:solidFill>
                  <a:schemeClr val="tx1"/>
                </a:solidFill>
                <a:latin typeface="Calibri" panose="020F0502020204030204" pitchFamily="34" charset="0"/>
              </a:defRPr>
            </a:lvl7pPr>
            <a:lvl8pPr marL="3692552" indent="-248295" eaLnBrk="0" fontAlgn="base" hangingPunct="0">
              <a:spcBef>
                <a:spcPct val="0"/>
              </a:spcBef>
              <a:spcAft>
                <a:spcPct val="0"/>
              </a:spcAft>
              <a:defRPr>
                <a:solidFill>
                  <a:schemeClr val="tx1"/>
                </a:solidFill>
                <a:latin typeface="Calibri" panose="020F0502020204030204" pitchFamily="34" charset="0"/>
              </a:defRPr>
            </a:lvl8pPr>
            <a:lvl9pPr marL="4175721" indent="-24829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s-ES" altLang="es-PE">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771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latin typeface="Arial" panose="020B0604020202020204" pitchFamily="34" charset="0"/>
            </a:endParaRPr>
          </a:p>
        </p:txBody>
      </p:sp>
      <p:sp>
        <p:nvSpPr>
          <p:cNvPr id="103428" name="3 Marcador de fecha"/>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808637" indent="-310369">
              <a:defRPr>
                <a:solidFill>
                  <a:schemeClr val="tx1"/>
                </a:solidFill>
                <a:latin typeface="Calibri" panose="020F0502020204030204" pitchFamily="34" charset="0"/>
              </a:defRPr>
            </a:lvl2pPr>
            <a:lvl3pPr marL="1246509" indent="-248295">
              <a:defRPr>
                <a:solidFill>
                  <a:schemeClr val="tx1"/>
                </a:solidFill>
                <a:latin typeface="Calibri" panose="020F0502020204030204" pitchFamily="34" charset="0"/>
              </a:defRPr>
            </a:lvl3pPr>
            <a:lvl4pPr marL="1744777" indent="-248295">
              <a:defRPr>
                <a:solidFill>
                  <a:schemeClr val="tx1"/>
                </a:solidFill>
                <a:latin typeface="Calibri" panose="020F0502020204030204" pitchFamily="34" charset="0"/>
              </a:defRPr>
            </a:lvl4pPr>
            <a:lvl5pPr marL="2243045" indent="-248295">
              <a:defRPr>
                <a:solidFill>
                  <a:schemeClr val="tx1"/>
                </a:solidFill>
                <a:latin typeface="Calibri" panose="020F0502020204030204" pitchFamily="34" charset="0"/>
              </a:defRPr>
            </a:lvl5pPr>
            <a:lvl6pPr marL="2726214" indent="-248295" eaLnBrk="0" fontAlgn="base" hangingPunct="0">
              <a:spcBef>
                <a:spcPct val="0"/>
              </a:spcBef>
              <a:spcAft>
                <a:spcPct val="0"/>
              </a:spcAft>
              <a:defRPr>
                <a:solidFill>
                  <a:schemeClr val="tx1"/>
                </a:solidFill>
                <a:latin typeface="Calibri" panose="020F0502020204030204" pitchFamily="34" charset="0"/>
              </a:defRPr>
            </a:lvl6pPr>
            <a:lvl7pPr marL="3209383" indent="-248295" eaLnBrk="0" fontAlgn="base" hangingPunct="0">
              <a:spcBef>
                <a:spcPct val="0"/>
              </a:spcBef>
              <a:spcAft>
                <a:spcPct val="0"/>
              </a:spcAft>
              <a:defRPr>
                <a:solidFill>
                  <a:schemeClr val="tx1"/>
                </a:solidFill>
                <a:latin typeface="Calibri" panose="020F0502020204030204" pitchFamily="34" charset="0"/>
              </a:defRPr>
            </a:lvl7pPr>
            <a:lvl8pPr marL="3692552" indent="-248295" eaLnBrk="0" fontAlgn="base" hangingPunct="0">
              <a:spcBef>
                <a:spcPct val="0"/>
              </a:spcBef>
              <a:spcAft>
                <a:spcPct val="0"/>
              </a:spcAft>
              <a:defRPr>
                <a:solidFill>
                  <a:schemeClr val="tx1"/>
                </a:solidFill>
                <a:latin typeface="Calibri" panose="020F0502020204030204" pitchFamily="34" charset="0"/>
              </a:defRPr>
            </a:lvl8pPr>
            <a:lvl9pPr marL="4175721" indent="-24829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s-ES" altLang="es-PE">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28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latin typeface="Arial" panose="020B0604020202020204" pitchFamily="34" charset="0"/>
            </a:endParaRPr>
          </a:p>
        </p:txBody>
      </p:sp>
      <p:sp>
        <p:nvSpPr>
          <p:cNvPr id="103428" name="3 Marcador de fecha"/>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808637" indent="-310369">
              <a:defRPr>
                <a:solidFill>
                  <a:schemeClr val="tx1"/>
                </a:solidFill>
                <a:latin typeface="Calibri" panose="020F0502020204030204" pitchFamily="34" charset="0"/>
              </a:defRPr>
            </a:lvl2pPr>
            <a:lvl3pPr marL="1246509" indent="-248295">
              <a:defRPr>
                <a:solidFill>
                  <a:schemeClr val="tx1"/>
                </a:solidFill>
                <a:latin typeface="Calibri" panose="020F0502020204030204" pitchFamily="34" charset="0"/>
              </a:defRPr>
            </a:lvl3pPr>
            <a:lvl4pPr marL="1744777" indent="-248295">
              <a:defRPr>
                <a:solidFill>
                  <a:schemeClr val="tx1"/>
                </a:solidFill>
                <a:latin typeface="Calibri" panose="020F0502020204030204" pitchFamily="34" charset="0"/>
              </a:defRPr>
            </a:lvl4pPr>
            <a:lvl5pPr marL="2243045" indent="-248295">
              <a:defRPr>
                <a:solidFill>
                  <a:schemeClr val="tx1"/>
                </a:solidFill>
                <a:latin typeface="Calibri" panose="020F0502020204030204" pitchFamily="34" charset="0"/>
              </a:defRPr>
            </a:lvl5pPr>
            <a:lvl6pPr marL="2726214" indent="-248295" eaLnBrk="0" fontAlgn="base" hangingPunct="0">
              <a:spcBef>
                <a:spcPct val="0"/>
              </a:spcBef>
              <a:spcAft>
                <a:spcPct val="0"/>
              </a:spcAft>
              <a:defRPr>
                <a:solidFill>
                  <a:schemeClr val="tx1"/>
                </a:solidFill>
                <a:latin typeface="Calibri" panose="020F0502020204030204" pitchFamily="34" charset="0"/>
              </a:defRPr>
            </a:lvl6pPr>
            <a:lvl7pPr marL="3209383" indent="-248295" eaLnBrk="0" fontAlgn="base" hangingPunct="0">
              <a:spcBef>
                <a:spcPct val="0"/>
              </a:spcBef>
              <a:spcAft>
                <a:spcPct val="0"/>
              </a:spcAft>
              <a:defRPr>
                <a:solidFill>
                  <a:schemeClr val="tx1"/>
                </a:solidFill>
                <a:latin typeface="Calibri" panose="020F0502020204030204" pitchFamily="34" charset="0"/>
              </a:defRPr>
            </a:lvl7pPr>
            <a:lvl8pPr marL="3692552" indent="-248295" eaLnBrk="0" fontAlgn="base" hangingPunct="0">
              <a:spcBef>
                <a:spcPct val="0"/>
              </a:spcBef>
              <a:spcAft>
                <a:spcPct val="0"/>
              </a:spcAft>
              <a:defRPr>
                <a:solidFill>
                  <a:schemeClr val="tx1"/>
                </a:solidFill>
                <a:latin typeface="Calibri" panose="020F0502020204030204" pitchFamily="34" charset="0"/>
              </a:defRPr>
            </a:lvl8pPr>
            <a:lvl9pPr marL="4175721" indent="-24829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s-ES" altLang="es-PE">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892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AF7A6379-171B-44F3-B464-CD9967CAEE0F}" type="slidenum">
              <a:rPr lang="es-PE" smtClean="0"/>
              <a:pPr/>
              <a:t>21</a:t>
            </a:fld>
            <a:endParaRPr lang="es-PE"/>
          </a:p>
        </p:txBody>
      </p:sp>
    </p:spTree>
    <p:extLst>
      <p:ext uri="{BB962C8B-B14F-4D97-AF65-F5344CB8AC3E}">
        <p14:creationId xmlns:p14="http://schemas.microsoft.com/office/powerpoint/2010/main" val="1298031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808637" indent="-310369">
              <a:defRPr>
                <a:solidFill>
                  <a:schemeClr val="tx1"/>
                </a:solidFill>
                <a:latin typeface="Calibri" pitchFamily="34" charset="0"/>
              </a:defRPr>
            </a:lvl2pPr>
            <a:lvl3pPr marL="1246509" indent="-248295">
              <a:defRPr>
                <a:solidFill>
                  <a:schemeClr val="tx1"/>
                </a:solidFill>
                <a:latin typeface="Calibri" pitchFamily="34" charset="0"/>
              </a:defRPr>
            </a:lvl3pPr>
            <a:lvl4pPr marL="1744777" indent="-248295">
              <a:defRPr>
                <a:solidFill>
                  <a:schemeClr val="tx1"/>
                </a:solidFill>
                <a:latin typeface="Calibri" pitchFamily="34" charset="0"/>
              </a:defRPr>
            </a:lvl4pPr>
            <a:lvl5pPr marL="2243045" indent="-248295">
              <a:defRPr>
                <a:solidFill>
                  <a:schemeClr val="tx1"/>
                </a:solidFill>
                <a:latin typeface="Calibri" pitchFamily="34" charset="0"/>
              </a:defRPr>
            </a:lvl5pPr>
            <a:lvl6pPr marL="2726214" indent="-248295" eaLnBrk="0" fontAlgn="base" hangingPunct="0">
              <a:spcBef>
                <a:spcPct val="0"/>
              </a:spcBef>
              <a:spcAft>
                <a:spcPct val="0"/>
              </a:spcAft>
              <a:defRPr>
                <a:solidFill>
                  <a:schemeClr val="tx1"/>
                </a:solidFill>
                <a:latin typeface="Calibri" pitchFamily="34" charset="0"/>
              </a:defRPr>
            </a:lvl6pPr>
            <a:lvl7pPr marL="3209383" indent="-248295" eaLnBrk="0" fontAlgn="base" hangingPunct="0">
              <a:spcBef>
                <a:spcPct val="0"/>
              </a:spcBef>
              <a:spcAft>
                <a:spcPct val="0"/>
              </a:spcAft>
              <a:defRPr>
                <a:solidFill>
                  <a:schemeClr val="tx1"/>
                </a:solidFill>
                <a:latin typeface="Calibri" pitchFamily="34" charset="0"/>
              </a:defRPr>
            </a:lvl7pPr>
            <a:lvl8pPr marL="3692552" indent="-248295" eaLnBrk="0" fontAlgn="base" hangingPunct="0">
              <a:spcBef>
                <a:spcPct val="0"/>
              </a:spcBef>
              <a:spcAft>
                <a:spcPct val="0"/>
              </a:spcAft>
              <a:defRPr>
                <a:solidFill>
                  <a:schemeClr val="tx1"/>
                </a:solidFill>
                <a:latin typeface="Calibri" pitchFamily="34" charset="0"/>
              </a:defRPr>
            </a:lvl8pPr>
            <a:lvl9pPr marL="4175721" indent="-248295" eaLnBrk="0" fontAlgn="base" hangingPunct="0">
              <a:spcBef>
                <a:spcPct val="0"/>
              </a:spcBef>
              <a:spcAft>
                <a:spcPct val="0"/>
              </a:spcAft>
              <a:defRPr>
                <a:solidFill>
                  <a:schemeClr val="tx1"/>
                </a:solidFill>
                <a:latin typeface="Calibri" pitchFamily="34" charset="0"/>
              </a:defRPr>
            </a:lvl9pPr>
          </a:lstStyle>
          <a:p>
            <a:fld id="{DBAC3270-1051-463E-B557-663BA9F3E675}" type="slidenum">
              <a:rPr lang="en-US">
                <a:latin typeface="Arial" pitchFamily="34" charset="0"/>
              </a:rPr>
              <a:pPr/>
              <a:t>22</a:t>
            </a:fld>
            <a:endParaRPr lang="en-US">
              <a:latin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atin typeface="Arial" pitchFamily="34" charset="0"/>
            </a:endParaRPr>
          </a:p>
        </p:txBody>
      </p:sp>
    </p:spTree>
    <p:extLst>
      <p:ext uri="{BB962C8B-B14F-4D97-AF65-F5344CB8AC3E}">
        <p14:creationId xmlns:p14="http://schemas.microsoft.com/office/powerpoint/2010/main" val="2266589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9698924C-4DD4-400A-A494-AB1BAEA5008D}" type="slidenum">
              <a:rPr lang="es-PE" smtClean="0"/>
              <a:pPr>
                <a:defRPr/>
              </a:pPr>
              <a:t>26</a:t>
            </a:fld>
            <a:endParaRPr lang="es-PE"/>
          </a:p>
        </p:txBody>
      </p:sp>
    </p:spTree>
    <p:extLst>
      <p:ext uri="{BB962C8B-B14F-4D97-AF65-F5344CB8AC3E}">
        <p14:creationId xmlns:p14="http://schemas.microsoft.com/office/powerpoint/2010/main" val="273309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AF7A6379-171B-44F3-B464-CD9967CAEE0F}" type="slidenum">
              <a:rPr lang="es-PE" smtClean="0"/>
              <a:pPr/>
              <a:t>2</a:t>
            </a:fld>
            <a:endParaRPr lang="es-PE"/>
          </a:p>
        </p:txBody>
      </p:sp>
    </p:spTree>
    <p:extLst>
      <p:ext uri="{BB962C8B-B14F-4D97-AF65-F5344CB8AC3E}">
        <p14:creationId xmlns:p14="http://schemas.microsoft.com/office/powerpoint/2010/main" val="201764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AF7A6379-171B-44F3-B464-CD9967CAEE0F}" type="slidenum">
              <a:rPr lang="es-PE" smtClean="0"/>
              <a:pPr/>
              <a:t>3</a:t>
            </a:fld>
            <a:endParaRPr lang="es-PE"/>
          </a:p>
        </p:txBody>
      </p:sp>
    </p:spTree>
    <p:extLst>
      <p:ext uri="{BB962C8B-B14F-4D97-AF65-F5344CB8AC3E}">
        <p14:creationId xmlns:p14="http://schemas.microsoft.com/office/powerpoint/2010/main" val="178413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AF7A6379-171B-44F3-B464-CD9967CAEE0F}" type="slidenum">
              <a:rPr lang="es-PE" smtClean="0"/>
              <a:pPr/>
              <a:t>4</a:t>
            </a:fld>
            <a:endParaRPr lang="es-PE"/>
          </a:p>
        </p:txBody>
      </p:sp>
    </p:spTree>
    <p:extLst>
      <p:ext uri="{BB962C8B-B14F-4D97-AF65-F5344CB8AC3E}">
        <p14:creationId xmlns:p14="http://schemas.microsoft.com/office/powerpoint/2010/main" val="86271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AF7A6379-171B-44F3-B464-CD9967CAEE0F}" type="slidenum">
              <a:rPr lang="es-PE" smtClean="0"/>
              <a:pPr/>
              <a:t>5</a:t>
            </a:fld>
            <a:endParaRPr lang="es-PE"/>
          </a:p>
        </p:txBody>
      </p:sp>
    </p:spTree>
    <p:extLst>
      <p:ext uri="{BB962C8B-B14F-4D97-AF65-F5344CB8AC3E}">
        <p14:creationId xmlns:p14="http://schemas.microsoft.com/office/powerpoint/2010/main" val="163926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AF7A6379-171B-44F3-B464-CD9967CAEE0F}" type="slidenum">
              <a:rPr lang="es-PE" smtClean="0"/>
              <a:pPr/>
              <a:t>6</a:t>
            </a:fld>
            <a:endParaRPr lang="es-PE"/>
          </a:p>
        </p:txBody>
      </p:sp>
    </p:spTree>
    <p:extLst>
      <p:ext uri="{BB962C8B-B14F-4D97-AF65-F5344CB8AC3E}">
        <p14:creationId xmlns:p14="http://schemas.microsoft.com/office/powerpoint/2010/main" val="347592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AF7A6379-171B-44F3-B464-CD9967CAEE0F}" type="slidenum">
              <a:rPr lang="es-PE" smtClean="0"/>
              <a:pPr/>
              <a:t>9</a:t>
            </a:fld>
            <a:endParaRPr lang="es-PE"/>
          </a:p>
        </p:txBody>
      </p:sp>
    </p:spTree>
    <p:extLst>
      <p:ext uri="{BB962C8B-B14F-4D97-AF65-F5344CB8AC3E}">
        <p14:creationId xmlns:p14="http://schemas.microsoft.com/office/powerpoint/2010/main" val="153224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10"/>
          </p:nvPr>
        </p:nvSpPr>
        <p:spPr/>
        <p:txBody>
          <a:bodyPr/>
          <a:lstStyle/>
          <a:p>
            <a:fld id="{AF7A6379-171B-44F3-B464-CD9967CAEE0F}" type="slidenum">
              <a:rPr lang="es-PE" smtClean="0"/>
              <a:pPr/>
              <a:t>10</a:t>
            </a:fld>
            <a:endParaRPr lang="es-PE"/>
          </a:p>
        </p:txBody>
      </p:sp>
    </p:spTree>
    <p:extLst>
      <p:ext uri="{BB962C8B-B14F-4D97-AF65-F5344CB8AC3E}">
        <p14:creationId xmlns:p14="http://schemas.microsoft.com/office/powerpoint/2010/main" val="203636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E" altLang="es-PE">
              <a:latin typeface="Arial" panose="020B0604020202020204" pitchFamily="34" charset="0"/>
            </a:endParaRPr>
          </a:p>
        </p:txBody>
      </p:sp>
      <p:sp>
        <p:nvSpPr>
          <p:cNvPr id="89092" name="3 Marcador de fecha"/>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808637" indent="-310369">
              <a:defRPr>
                <a:solidFill>
                  <a:schemeClr val="tx1"/>
                </a:solidFill>
                <a:latin typeface="Calibri" panose="020F0502020204030204" pitchFamily="34" charset="0"/>
              </a:defRPr>
            </a:lvl2pPr>
            <a:lvl3pPr marL="1246509" indent="-248295">
              <a:defRPr>
                <a:solidFill>
                  <a:schemeClr val="tx1"/>
                </a:solidFill>
                <a:latin typeface="Calibri" panose="020F0502020204030204" pitchFamily="34" charset="0"/>
              </a:defRPr>
            </a:lvl3pPr>
            <a:lvl4pPr marL="1744777" indent="-248295">
              <a:defRPr>
                <a:solidFill>
                  <a:schemeClr val="tx1"/>
                </a:solidFill>
                <a:latin typeface="Calibri" panose="020F0502020204030204" pitchFamily="34" charset="0"/>
              </a:defRPr>
            </a:lvl4pPr>
            <a:lvl5pPr marL="2243045" indent="-248295">
              <a:defRPr>
                <a:solidFill>
                  <a:schemeClr val="tx1"/>
                </a:solidFill>
                <a:latin typeface="Calibri" panose="020F0502020204030204" pitchFamily="34" charset="0"/>
              </a:defRPr>
            </a:lvl5pPr>
            <a:lvl6pPr marL="2726214" indent="-248295" eaLnBrk="0" fontAlgn="base" hangingPunct="0">
              <a:spcBef>
                <a:spcPct val="0"/>
              </a:spcBef>
              <a:spcAft>
                <a:spcPct val="0"/>
              </a:spcAft>
              <a:defRPr>
                <a:solidFill>
                  <a:schemeClr val="tx1"/>
                </a:solidFill>
                <a:latin typeface="Calibri" panose="020F0502020204030204" pitchFamily="34" charset="0"/>
              </a:defRPr>
            </a:lvl6pPr>
            <a:lvl7pPr marL="3209383" indent="-248295" eaLnBrk="0" fontAlgn="base" hangingPunct="0">
              <a:spcBef>
                <a:spcPct val="0"/>
              </a:spcBef>
              <a:spcAft>
                <a:spcPct val="0"/>
              </a:spcAft>
              <a:defRPr>
                <a:solidFill>
                  <a:schemeClr val="tx1"/>
                </a:solidFill>
                <a:latin typeface="Calibri" panose="020F0502020204030204" pitchFamily="34" charset="0"/>
              </a:defRPr>
            </a:lvl7pPr>
            <a:lvl8pPr marL="3692552" indent="-248295" eaLnBrk="0" fontAlgn="base" hangingPunct="0">
              <a:spcBef>
                <a:spcPct val="0"/>
              </a:spcBef>
              <a:spcAft>
                <a:spcPct val="0"/>
              </a:spcAft>
              <a:defRPr>
                <a:solidFill>
                  <a:schemeClr val="tx1"/>
                </a:solidFill>
                <a:latin typeface="Calibri" panose="020F0502020204030204" pitchFamily="34" charset="0"/>
              </a:defRPr>
            </a:lvl8pPr>
            <a:lvl9pPr marL="4175721" indent="-24829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s-ES" altLang="es-PE">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504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6B53D4-9462-4C9B-9672-A75AEE8819E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3808B3C-3F52-40BF-A6B0-08C511CA7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6D6A2399-2DBE-4EFC-AC72-0A6D82AD217B}"/>
              </a:ext>
            </a:extLst>
          </p:cNvPr>
          <p:cNvSpPr>
            <a:spLocks noGrp="1"/>
          </p:cNvSpPr>
          <p:nvPr>
            <p:ph type="dt" sz="half" idx="10"/>
          </p:nvPr>
        </p:nvSpPr>
        <p:spPr/>
        <p:txBody>
          <a:bodyPr/>
          <a:lstStyle/>
          <a:p>
            <a:fld id="{10DC4A8F-E06C-4292-8ED3-000C74877DAE}" type="datetimeFigureOut">
              <a:rPr lang="es-PE" smtClean="0"/>
              <a:t>11/09/2020</a:t>
            </a:fld>
            <a:endParaRPr lang="es-PE"/>
          </a:p>
        </p:txBody>
      </p:sp>
      <p:sp>
        <p:nvSpPr>
          <p:cNvPr id="5" name="Marcador de pie de página 4">
            <a:extLst>
              <a:ext uri="{FF2B5EF4-FFF2-40B4-BE49-F238E27FC236}">
                <a16:creationId xmlns:a16="http://schemas.microsoft.com/office/drawing/2014/main" id="{27469FE2-0DB9-4030-801B-C76E86D3222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32C986C-35C5-43FF-8A51-1CC5EF4307E7}"/>
              </a:ext>
            </a:extLst>
          </p:cNvPr>
          <p:cNvSpPr>
            <a:spLocks noGrp="1"/>
          </p:cNvSpPr>
          <p:nvPr>
            <p:ph type="sldNum" sz="quarter" idx="12"/>
          </p:nvPr>
        </p:nvSpPr>
        <p:spPr/>
        <p:txBody>
          <a:bodyPr/>
          <a:lstStyle/>
          <a:p>
            <a:fld id="{6CB26EBD-B559-4AEE-84B3-2EA97CE4212D}" type="slidenum">
              <a:rPr lang="es-PE" smtClean="0"/>
              <a:t>‹Nº›</a:t>
            </a:fld>
            <a:endParaRPr lang="es-PE"/>
          </a:p>
        </p:txBody>
      </p:sp>
    </p:spTree>
    <p:extLst>
      <p:ext uri="{BB962C8B-B14F-4D97-AF65-F5344CB8AC3E}">
        <p14:creationId xmlns:p14="http://schemas.microsoft.com/office/powerpoint/2010/main" val="3539918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2F3767-74C7-4388-B647-0FDE425A7AF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56726D9-E84C-478E-9768-36B0099C0A7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9673319-DAD1-4419-9F2D-64485E2AE8E1}"/>
              </a:ext>
            </a:extLst>
          </p:cNvPr>
          <p:cNvSpPr>
            <a:spLocks noGrp="1"/>
          </p:cNvSpPr>
          <p:nvPr>
            <p:ph type="dt" sz="half" idx="10"/>
          </p:nvPr>
        </p:nvSpPr>
        <p:spPr/>
        <p:txBody>
          <a:bodyPr/>
          <a:lstStyle/>
          <a:p>
            <a:fld id="{10DC4A8F-E06C-4292-8ED3-000C74877DAE}" type="datetimeFigureOut">
              <a:rPr lang="es-PE" smtClean="0"/>
              <a:t>11/09/2020</a:t>
            </a:fld>
            <a:endParaRPr lang="es-PE"/>
          </a:p>
        </p:txBody>
      </p:sp>
      <p:sp>
        <p:nvSpPr>
          <p:cNvPr id="5" name="Marcador de pie de página 4">
            <a:extLst>
              <a:ext uri="{FF2B5EF4-FFF2-40B4-BE49-F238E27FC236}">
                <a16:creationId xmlns:a16="http://schemas.microsoft.com/office/drawing/2014/main" id="{F9173B56-BEF2-4B59-B94A-EABB6B02923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A45FE2B-B3D0-480E-AE4A-5E25EEE1F5EB}"/>
              </a:ext>
            </a:extLst>
          </p:cNvPr>
          <p:cNvSpPr>
            <a:spLocks noGrp="1"/>
          </p:cNvSpPr>
          <p:nvPr>
            <p:ph type="sldNum" sz="quarter" idx="12"/>
          </p:nvPr>
        </p:nvSpPr>
        <p:spPr/>
        <p:txBody>
          <a:bodyPr/>
          <a:lstStyle/>
          <a:p>
            <a:fld id="{6CB26EBD-B559-4AEE-84B3-2EA97CE4212D}" type="slidenum">
              <a:rPr lang="es-PE" smtClean="0"/>
              <a:t>‹Nº›</a:t>
            </a:fld>
            <a:endParaRPr lang="es-PE"/>
          </a:p>
        </p:txBody>
      </p:sp>
    </p:spTree>
    <p:extLst>
      <p:ext uri="{BB962C8B-B14F-4D97-AF65-F5344CB8AC3E}">
        <p14:creationId xmlns:p14="http://schemas.microsoft.com/office/powerpoint/2010/main" val="67644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0D115B6-D2F7-4D4F-9A39-738B3FB479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EDDE7841-1986-4EB4-AE8D-9C397732A0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76A4268-7EF9-4D7F-BC03-1C403E86BFBE}"/>
              </a:ext>
            </a:extLst>
          </p:cNvPr>
          <p:cNvSpPr>
            <a:spLocks noGrp="1"/>
          </p:cNvSpPr>
          <p:nvPr>
            <p:ph type="dt" sz="half" idx="10"/>
          </p:nvPr>
        </p:nvSpPr>
        <p:spPr/>
        <p:txBody>
          <a:bodyPr/>
          <a:lstStyle/>
          <a:p>
            <a:fld id="{10DC4A8F-E06C-4292-8ED3-000C74877DAE}" type="datetimeFigureOut">
              <a:rPr lang="es-PE" smtClean="0"/>
              <a:t>11/09/2020</a:t>
            </a:fld>
            <a:endParaRPr lang="es-PE"/>
          </a:p>
        </p:txBody>
      </p:sp>
      <p:sp>
        <p:nvSpPr>
          <p:cNvPr id="5" name="Marcador de pie de página 4">
            <a:extLst>
              <a:ext uri="{FF2B5EF4-FFF2-40B4-BE49-F238E27FC236}">
                <a16:creationId xmlns:a16="http://schemas.microsoft.com/office/drawing/2014/main" id="{7D8043E0-9277-4DA2-8A7E-63E7C8EF61B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F40A797-FF89-42F6-8488-73B7145EAEFB}"/>
              </a:ext>
            </a:extLst>
          </p:cNvPr>
          <p:cNvSpPr>
            <a:spLocks noGrp="1"/>
          </p:cNvSpPr>
          <p:nvPr>
            <p:ph type="sldNum" sz="quarter" idx="12"/>
          </p:nvPr>
        </p:nvSpPr>
        <p:spPr/>
        <p:txBody>
          <a:bodyPr/>
          <a:lstStyle/>
          <a:p>
            <a:fld id="{6CB26EBD-B559-4AEE-84B3-2EA97CE4212D}" type="slidenum">
              <a:rPr lang="es-PE" smtClean="0"/>
              <a:t>‹Nº›</a:t>
            </a:fld>
            <a:endParaRPr lang="es-PE"/>
          </a:p>
        </p:txBody>
      </p:sp>
    </p:spTree>
    <p:extLst>
      <p:ext uri="{BB962C8B-B14F-4D97-AF65-F5344CB8AC3E}">
        <p14:creationId xmlns:p14="http://schemas.microsoft.com/office/powerpoint/2010/main" val="185517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EBA16-786B-433B-9AD8-74E70291B7D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A071792-08B5-409F-9773-4473B2C5ED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1D948E0-A404-4F78-BA38-342AAAFED658}"/>
              </a:ext>
            </a:extLst>
          </p:cNvPr>
          <p:cNvSpPr>
            <a:spLocks noGrp="1"/>
          </p:cNvSpPr>
          <p:nvPr>
            <p:ph type="dt" sz="half" idx="10"/>
          </p:nvPr>
        </p:nvSpPr>
        <p:spPr/>
        <p:txBody>
          <a:bodyPr/>
          <a:lstStyle/>
          <a:p>
            <a:fld id="{10DC4A8F-E06C-4292-8ED3-000C74877DAE}" type="datetimeFigureOut">
              <a:rPr lang="es-PE" smtClean="0"/>
              <a:t>11/09/2020</a:t>
            </a:fld>
            <a:endParaRPr lang="es-PE"/>
          </a:p>
        </p:txBody>
      </p:sp>
      <p:sp>
        <p:nvSpPr>
          <p:cNvPr id="5" name="Marcador de pie de página 4">
            <a:extLst>
              <a:ext uri="{FF2B5EF4-FFF2-40B4-BE49-F238E27FC236}">
                <a16:creationId xmlns:a16="http://schemas.microsoft.com/office/drawing/2014/main" id="{08E9DCF0-32D4-47EE-89D4-669541D64D4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96DD9F4-9900-492E-BBE4-C2727305D75B}"/>
              </a:ext>
            </a:extLst>
          </p:cNvPr>
          <p:cNvSpPr>
            <a:spLocks noGrp="1"/>
          </p:cNvSpPr>
          <p:nvPr>
            <p:ph type="sldNum" sz="quarter" idx="12"/>
          </p:nvPr>
        </p:nvSpPr>
        <p:spPr/>
        <p:txBody>
          <a:bodyPr/>
          <a:lstStyle/>
          <a:p>
            <a:fld id="{6CB26EBD-B559-4AEE-84B3-2EA97CE4212D}" type="slidenum">
              <a:rPr lang="es-PE" smtClean="0"/>
              <a:t>‹Nº›</a:t>
            </a:fld>
            <a:endParaRPr lang="es-PE"/>
          </a:p>
        </p:txBody>
      </p:sp>
    </p:spTree>
    <p:extLst>
      <p:ext uri="{BB962C8B-B14F-4D97-AF65-F5344CB8AC3E}">
        <p14:creationId xmlns:p14="http://schemas.microsoft.com/office/powerpoint/2010/main" val="217085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FD62B-12FA-4C46-8301-CB6610D72C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C0C0A5E-B243-42B0-A0A7-BCD8B31FEC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CF49063-828B-4207-9CE8-1F5AA461BF7D}"/>
              </a:ext>
            </a:extLst>
          </p:cNvPr>
          <p:cNvSpPr>
            <a:spLocks noGrp="1"/>
          </p:cNvSpPr>
          <p:nvPr>
            <p:ph type="dt" sz="half" idx="10"/>
          </p:nvPr>
        </p:nvSpPr>
        <p:spPr/>
        <p:txBody>
          <a:bodyPr/>
          <a:lstStyle/>
          <a:p>
            <a:fld id="{10DC4A8F-E06C-4292-8ED3-000C74877DAE}" type="datetimeFigureOut">
              <a:rPr lang="es-PE" smtClean="0"/>
              <a:t>11/09/2020</a:t>
            </a:fld>
            <a:endParaRPr lang="es-PE"/>
          </a:p>
        </p:txBody>
      </p:sp>
      <p:sp>
        <p:nvSpPr>
          <p:cNvPr id="5" name="Marcador de pie de página 4">
            <a:extLst>
              <a:ext uri="{FF2B5EF4-FFF2-40B4-BE49-F238E27FC236}">
                <a16:creationId xmlns:a16="http://schemas.microsoft.com/office/drawing/2014/main" id="{760406AD-86F4-470C-AA30-D9CAF9C2FA3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461B482-54F4-426B-9A7B-28C3237E2FB2}"/>
              </a:ext>
            </a:extLst>
          </p:cNvPr>
          <p:cNvSpPr>
            <a:spLocks noGrp="1"/>
          </p:cNvSpPr>
          <p:nvPr>
            <p:ph type="sldNum" sz="quarter" idx="12"/>
          </p:nvPr>
        </p:nvSpPr>
        <p:spPr/>
        <p:txBody>
          <a:bodyPr/>
          <a:lstStyle/>
          <a:p>
            <a:fld id="{6CB26EBD-B559-4AEE-84B3-2EA97CE4212D}" type="slidenum">
              <a:rPr lang="es-PE" smtClean="0"/>
              <a:t>‹Nº›</a:t>
            </a:fld>
            <a:endParaRPr lang="es-PE"/>
          </a:p>
        </p:txBody>
      </p:sp>
    </p:spTree>
    <p:extLst>
      <p:ext uri="{BB962C8B-B14F-4D97-AF65-F5344CB8AC3E}">
        <p14:creationId xmlns:p14="http://schemas.microsoft.com/office/powerpoint/2010/main" val="418013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D72140-505D-4DB8-85CD-650DD6B738A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94EF8CB-7771-4D7B-A3CE-477EBFA169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F0CFE675-8AC1-4A71-8854-531D96E2DD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2CEDD2B1-3500-412E-85EF-66C8E7388600}"/>
              </a:ext>
            </a:extLst>
          </p:cNvPr>
          <p:cNvSpPr>
            <a:spLocks noGrp="1"/>
          </p:cNvSpPr>
          <p:nvPr>
            <p:ph type="dt" sz="half" idx="10"/>
          </p:nvPr>
        </p:nvSpPr>
        <p:spPr/>
        <p:txBody>
          <a:bodyPr/>
          <a:lstStyle/>
          <a:p>
            <a:fld id="{10DC4A8F-E06C-4292-8ED3-000C74877DAE}" type="datetimeFigureOut">
              <a:rPr lang="es-PE" smtClean="0"/>
              <a:t>11/09/2020</a:t>
            </a:fld>
            <a:endParaRPr lang="es-PE"/>
          </a:p>
        </p:txBody>
      </p:sp>
      <p:sp>
        <p:nvSpPr>
          <p:cNvPr id="6" name="Marcador de pie de página 5">
            <a:extLst>
              <a:ext uri="{FF2B5EF4-FFF2-40B4-BE49-F238E27FC236}">
                <a16:creationId xmlns:a16="http://schemas.microsoft.com/office/drawing/2014/main" id="{1E659712-7DFA-4E4A-9D41-E37A6A0258A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1BD5092-374E-4509-BB85-52E07B17BAF6}"/>
              </a:ext>
            </a:extLst>
          </p:cNvPr>
          <p:cNvSpPr>
            <a:spLocks noGrp="1"/>
          </p:cNvSpPr>
          <p:nvPr>
            <p:ph type="sldNum" sz="quarter" idx="12"/>
          </p:nvPr>
        </p:nvSpPr>
        <p:spPr/>
        <p:txBody>
          <a:bodyPr/>
          <a:lstStyle/>
          <a:p>
            <a:fld id="{6CB26EBD-B559-4AEE-84B3-2EA97CE4212D}" type="slidenum">
              <a:rPr lang="es-PE" smtClean="0"/>
              <a:t>‹Nº›</a:t>
            </a:fld>
            <a:endParaRPr lang="es-PE"/>
          </a:p>
        </p:txBody>
      </p:sp>
    </p:spTree>
    <p:extLst>
      <p:ext uri="{BB962C8B-B14F-4D97-AF65-F5344CB8AC3E}">
        <p14:creationId xmlns:p14="http://schemas.microsoft.com/office/powerpoint/2010/main" val="104047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FB349-C7CB-4F3A-9592-1E3D35252C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5CE7289-2E7D-42D9-838F-CE331CD2A0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F00B6C-3E3E-4A7B-935C-980BB300B9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A2315E7-446A-486F-928A-6CF463DC2E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F4041B5-AD9C-4679-ABAE-A1B785061FA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29F90522-D535-4F18-9395-A621CD7E2675}"/>
              </a:ext>
            </a:extLst>
          </p:cNvPr>
          <p:cNvSpPr>
            <a:spLocks noGrp="1"/>
          </p:cNvSpPr>
          <p:nvPr>
            <p:ph type="dt" sz="half" idx="10"/>
          </p:nvPr>
        </p:nvSpPr>
        <p:spPr/>
        <p:txBody>
          <a:bodyPr/>
          <a:lstStyle/>
          <a:p>
            <a:fld id="{10DC4A8F-E06C-4292-8ED3-000C74877DAE}" type="datetimeFigureOut">
              <a:rPr lang="es-PE" smtClean="0"/>
              <a:t>11/09/2020</a:t>
            </a:fld>
            <a:endParaRPr lang="es-PE"/>
          </a:p>
        </p:txBody>
      </p:sp>
      <p:sp>
        <p:nvSpPr>
          <p:cNvPr id="8" name="Marcador de pie de página 7">
            <a:extLst>
              <a:ext uri="{FF2B5EF4-FFF2-40B4-BE49-F238E27FC236}">
                <a16:creationId xmlns:a16="http://schemas.microsoft.com/office/drawing/2014/main" id="{1F9F3BE5-0D46-4880-B862-C031CBD71154}"/>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6C9DAD0A-6FF0-4861-BB3D-76DA13497874}"/>
              </a:ext>
            </a:extLst>
          </p:cNvPr>
          <p:cNvSpPr>
            <a:spLocks noGrp="1"/>
          </p:cNvSpPr>
          <p:nvPr>
            <p:ph type="sldNum" sz="quarter" idx="12"/>
          </p:nvPr>
        </p:nvSpPr>
        <p:spPr/>
        <p:txBody>
          <a:bodyPr/>
          <a:lstStyle/>
          <a:p>
            <a:fld id="{6CB26EBD-B559-4AEE-84B3-2EA97CE4212D}" type="slidenum">
              <a:rPr lang="es-PE" smtClean="0"/>
              <a:t>‹Nº›</a:t>
            </a:fld>
            <a:endParaRPr lang="es-PE"/>
          </a:p>
        </p:txBody>
      </p:sp>
    </p:spTree>
    <p:extLst>
      <p:ext uri="{BB962C8B-B14F-4D97-AF65-F5344CB8AC3E}">
        <p14:creationId xmlns:p14="http://schemas.microsoft.com/office/powerpoint/2010/main" val="241020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BE4877-B558-4A51-9AF6-01A6149AF59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2A89A44-2B46-4E68-B395-6BBBB3E0AD67}"/>
              </a:ext>
            </a:extLst>
          </p:cNvPr>
          <p:cNvSpPr>
            <a:spLocks noGrp="1"/>
          </p:cNvSpPr>
          <p:nvPr>
            <p:ph type="dt" sz="half" idx="10"/>
          </p:nvPr>
        </p:nvSpPr>
        <p:spPr/>
        <p:txBody>
          <a:bodyPr/>
          <a:lstStyle/>
          <a:p>
            <a:fld id="{10DC4A8F-E06C-4292-8ED3-000C74877DAE}" type="datetimeFigureOut">
              <a:rPr lang="es-PE" smtClean="0"/>
              <a:t>11/09/2020</a:t>
            </a:fld>
            <a:endParaRPr lang="es-PE"/>
          </a:p>
        </p:txBody>
      </p:sp>
      <p:sp>
        <p:nvSpPr>
          <p:cNvPr id="4" name="Marcador de pie de página 3">
            <a:extLst>
              <a:ext uri="{FF2B5EF4-FFF2-40B4-BE49-F238E27FC236}">
                <a16:creationId xmlns:a16="http://schemas.microsoft.com/office/drawing/2014/main" id="{1E6C4460-9311-4517-B043-D6E0ACA3D27B}"/>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C0C7EFEA-D12B-4572-BC49-537DAB860FE8}"/>
              </a:ext>
            </a:extLst>
          </p:cNvPr>
          <p:cNvSpPr>
            <a:spLocks noGrp="1"/>
          </p:cNvSpPr>
          <p:nvPr>
            <p:ph type="sldNum" sz="quarter" idx="12"/>
          </p:nvPr>
        </p:nvSpPr>
        <p:spPr/>
        <p:txBody>
          <a:bodyPr/>
          <a:lstStyle/>
          <a:p>
            <a:fld id="{6CB26EBD-B559-4AEE-84B3-2EA97CE4212D}" type="slidenum">
              <a:rPr lang="es-PE" smtClean="0"/>
              <a:t>‹Nº›</a:t>
            </a:fld>
            <a:endParaRPr lang="es-PE"/>
          </a:p>
        </p:txBody>
      </p:sp>
    </p:spTree>
    <p:extLst>
      <p:ext uri="{BB962C8B-B14F-4D97-AF65-F5344CB8AC3E}">
        <p14:creationId xmlns:p14="http://schemas.microsoft.com/office/powerpoint/2010/main" val="87142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207AA2-1F9D-40F0-B83B-DD2478624BC6}"/>
              </a:ext>
            </a:extLst>
          </p:cNvPr>
          <p:cNvSpPr>
            <a:spLocks noGrp="1"/>
          </p:cNvSpPr>
          <p:nvPr>
            <p:ph type="dt" sz="half" idx="10"/>
          </p:nvPr>
        </p:nvSpPr>
        <p:spPr/>
        <p:txBody>
          <a:bodyPr/>
          <a:lstStyle/>
          <a:p>
            <a:fld id="{10DC4A8F-E06C-4292-8ED3-000C74877DAE}" type="datetimeFigureOut">
              <a:rPr lang="es-PE" smtClean="0"/>
              <a:t>11/09/2020</a:t>
            </a:fld>
            <a:endParaRPr lang="es-PE"/>
          </a:p>
        </p:txBody>
      </p:sp>
      <p:sp>
        <p:nvSpPr>
          <p:cNvPr id="3" name="Marcador de pie de página 2">
            <a:extLst>
              <a:ext uri="{FF2B5EF4-FFF2-40B4-BE49-F238E27FC236}">
                <a16:creationId xmlns:a16="http://schemas.microsoft.com/office/drawing/2014/main" id="{88F12FF2-05E2-4862-965C-E4AAEE15BA3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4FE3E80-D58F-4984-9FC0-3DE4512930C6}"/>
              </a:ext>
            </a:extLst>
          </p:cNvPr>
          <p:cNvSpPr>
            <a:spLocks noGrp="1"/>
          </p:cNvSpPr>
          <p:nvPr>
            <p:ph type="sldNum" sz="quarter" idx="12"/>
          </p:nvPr>
        </p:nvSpPr>
        <p:spPr/>
        <p:txBody>
          <a:bodyPr/>
          <a:lstStyle/>
          <a:p>
            <a:fld id="{6CB26EBD-B559-4AEE-84B3-2EA97CE4212D}" type="slidenum">
              <a:rPr lang="es-PE" smtClean="0"/>
              <a:t>‹Nº›</a:t>
            </a:fld>
            <a:endParaRPr lang="es-PE"/>
          </a:p>
        </p:txBody>
      </p:sp>
    </p:spTree>
    <p:extLst>
      <p:ext uri="{BB962C8B-B14F-4D97-AF65-F5344CB8AC3E}">
        <p14:creationId xmlns:p14="http://schemas.microsoft.com/office/powerpoint/2010/main" val="19981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18E421-D3A9-4D98-9662-51A57C5860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2582C35-4240-40B8-9F61-9D1F144A9F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0A7AADD-8548-4BF9-A22A-2586AC61C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B1413C-1F84-4A2C-9074-484CB725DC5A}"/>
              </a:ext>
            </a:extLst>
          </p:cNvPr>
          <p:cNvSpPr>
            <a:spLocks noGrp="1"/>
          </p:cNvSpPr>
          <p:nvPr>
            <p:ph type="dt" sz="half" idx="10"/>
          </p:nvPr>
        </p:nvSpPr>
        <p:spPr/>
        <p:txBody>
          <a:bodyPr/>
          <a:lstStyle/>
          <a:p>
            <a:fld id="{10DC4A8F-E06C-4292-8ED3-000C74877DAE}" type="datetimeFigureOut">
              <a:rPr lang="es-PE" smtClean="0"/>
              <a:t>11/09/2020</a:t>
            </a:fld>
            <a:endParaRPr lang="es-PE"/>
          </a:p>
        </p:txBody>
      </p:sp>
      <p:sp>
        <p:nvSpPr>
          <p:cNvPr id="6" name="Marcador de pie de página 5">
            <a:extLst>
              <a:ext uri="{FF2B5EF4-FFF2-40B4-BE49-F238E27FC236}">
                <a16:creationId xmlns:a16="http://schemas.microsoft.com/office/drawing/2014/main" id="{DF4A81DB-113C-469D-8D0F-85F3C9759CE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DDCC651-45FD-4D6E-88B8-3AAFE0DD4653}"/>
              </a:ext>
            </a:extLst>
          </p:cNvPr>
          <p:cNvSpPr>
            <a:spLocks noGrp="1"/>
          </p:cNvSpPr>
          <p:nvPr>
            <p:ph type="sldNum" sz="quarter" idx="12"/>
          </p:nvPr>
        </p:nvSpPr>
        <p:spPr/>
        <p:txBody>
          <a:bodyPr/>
          <a:lstStyle/>
          <a:p>
            <a:fld id="{6CB26EBD-B559-4AEE-84B3-2EA97CE4212D}" type="slidenum">
              <a:rPr lang="es-PE" smtClean="0"/>
              <a:t>‹Nº›</a:t>
            </a:fld>
            <a:endParaRPr lang="es-PE"/>
          </a:p>
        </p:txBody>
      </p:sp>
    </p:spTree>
    <p:extLst>
      <p:ext uri="{BB962C8B-B14F-4D97-AF65-F5344CB8AC3E}">
        <p14:creationId xmlns:p14="http://schemas.microsoft.com/office/powerpoint/2010/main" val="116237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341D1-83DF-473C-BF34-BE618E452A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0C235E5A-D7BE-4CAF-B61E-B49EF6D137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1D824AE3-FBDE-412A-B8D7-705D2F203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54F830-4A75-4448-BB57-1403468F3988}"/>
              </a:ext>
            </a:extLst>
          </p:cNvPr>
          <p:cNvSpPr>
            <a:spLocks noGrp="1"/>
          </p:cNvSpPr>
          <p:nvPr>
            <p:ph type="dt" sz="half" idx="10"/>
          </p:nvPr>
        </p:nvSpPr>
        <p:spPr/>
        <p:txBody>
          <a:bodyPr/>
          <a:lstStyle/>
          <a:p>
            <a:fld id="{10DC4A8F-E06C-4292-8ED3-000C74877DAE}" type="datetimeFigureOut">
              <a:rPr lang="es-PE" smtClean="0"/>
              <a:t>11/09/2020</a:t>
            </a:fld>
            <a:endParaRPr lang="es-PE"/>
          </a:p>
        </p:txBody>
      </p:sp>
      <p:sp>
        <p:nvSpPr>
          <p:cNvPr id="6" name="Marcador de pie de página 5">
            <a:extLst>
              <a:ext uri="{FF2B5EF4-FFF2-40B4-BE49-F238E27FC236}">
                <a16:creationId xmlns:a16="http://schemas.microsoft.com/office/drawing/2014/main" id="{31E9DF64-90BD-417C-979A-8A33ECED395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EE2C053-FB3D-4E9B-91A3-74215C6890D7}"/>
              </a:ext>
            </a:extLst>
          </p:cNvPr>
          <p:cNvSpPr>
            <a:spLocks noGrp="1"/>
          </p:cNvSpPr>
          <p:nvPr>
            <p:ph type="sldNum" sz="quarter" idx="12"/>
          </p:nvPr>
        </p:nvSpPr>
        <p:spPr/>
        <p:txBody>
          <a:bodyPr/>
          <a:lstStyle/>
          <a:p>
            <a:fld id="{6CB26EBD-B559-4AEE-84B3-2EA97CE4212D}" type="slidenum">
              <a:rPr lang="es-PE" smtClean="0"/>
              <a:t>‹Nº›</a:t>
            </a:fld>
            <a:endParaRPr lang="es-PE"/>
          </a:p>
        </p:txBody>
      </p:sp>
    </p:spTree>
    <p:extLst>
      <p:ext uri="{BB962C8B-B14F-4D97-AF65-F5344CB8AC3E}">
        <p14:creationId xmlns:p14="http://schemas.microsoft.com/office/powerpoint/2010/main" val="172639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A2B887-1C1B-47E5-89D9-6504C8A9F8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C8A2F77-F8DA-4DCD-ADDE-5D5DD4D18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8CBB6CF-A5F6-4FF1-AB76-EB7A5C055F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C4A8F-E06C-4292-8ED3-000C74877DAE}" type="datetimeFigureOut">
              <a:rPr lang="es-PE" smtClean="0"/>
              <a:t>11/09/2020</a:t>
            </a:fld>
            <a:endParaRPr lang="es-PE"/>
          </a:p>
        </p:txBody>
      </p:sp>
      <p:sp>
        <p:nvSpPr>
          <p:cNvPr id="5" name="Marcador de pie de página 4">
            <a:extLst>
              <a:ext uri="{FF2B5EF4-FFF2-40B4-BE49-F238E27FC236}">
                <a16:creationId xmlns:a16="http://schemas.microsoft.com/office/drawing/2014/main" id="{54A97783-2B45-4B20-99BE-D08EB50A0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27525678-4715-4FC1-88B4-C4474D6E4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26EBD-B559-4AEE-84B3-2EA97CE4212D}" type="slidenum">
              <a:rPr lang="es-PE" smtClean="0"/>
              <a:t>‹Nº›</a:t>
            </a:fld>
            <a:endParaRPr lang="es-PE"/>
          </a:p>
        </p:txBody>
      </p:sp>
    </p:spTree>
    <p:extLst>
      <p:ext uri="{BB962C8B-B14F-4D97-AF65-F5344CB8AC3E}">
        <p14:creationId xmlns:p14="http://schemas.microsoft.com/office/powerpoint/2010/main" val="2099484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ctrTitle"/>
          </p:nvPr>
        </p:nvSpPr>
        <p:spPr>
          <a:xfrm>
            <a:off x="2196270" y="306317"/>
            <a:ext cx="7169922" cy="949916"/>
          </a:xfrm>
        </p:spPr>
        <p:txBody>
          <a:bodyPr anchor="ctr">
            <a:normAutofit/>
          </a:bodyPr>
          <a:lstStyle/>
          <a:p>
            <a:r>
              <a:rPr lang="es-PE" sz="3200" dirty="0">
                <a:solidFill>
                  <a:srgbClr val="002060"/>
                </a:solidFill>
                <a:latin typeface="Calibri Light" panose="020F0302020204030204" pitchFamily="34" charset="0"/>
                <a:cs typeface="Calibri Light" panose="020F0302020204030204" pitchFamily="34" charset="0"/>
              </a:rPr>
              <a:t>RÉGIMEN DE </a:t>
            </a:r>
            <a:r>
              <a:rPr lang="es-PE" sz="3200" b="1" u="sng" dirty="0">
                <a:solidFill>
                  <a:srgbClr val="002060"/>
                </a:solidFill>
                <a:latin typeface="Calibri Light" panose="020F0302020204030204" pitchFamily="34" charset="0"/>
                <a:cs typeface="Calibri Light" panose="020F0302020204030204" pitchFamily="34" charset="0"/>
              </a:rPr>
              <a:t>INFRACCIONES</a:t>
            </a:r>
            <a:r>
              <a:rPr lang="es-PE" sz="3200" dirty="0">
                <a:solidFill>
                  <a:srgbClr val="002060"/>
                </a:solidFill>
                <a:latin typeface="Calibri Light" panose="020F0302020204030204" pitchFamily="34" charset="0"/>
                <a:cs typeface="Calibri Light" panose="020F0302020204030204" pitchFamily="34" charset="0"/>
              </a:rPr>
              <a:t> Y </a:t>
            </a:r>
            <a:r>
              <a:rPr lang="es-PE" sz="3200" b="1" u="sng" dirty="0">
                <a:solidFill>
                  <a:srgbClr val="002060"/>
                </a:solidFill>
                <a:latin typeface="Calibri Light" panose="020F0302020204030204" pitchFamily="34" charset="0"/>
                <a:cs typeface="Calibri Light" panose="020F0302020204030204" pitchFamily="34" charset="0"/>
              </a:rPr>
              <a:t>SANCIONES</a:t>
            </a:r>
            <a:endParaRPr lang="es-ES" sz="3200" b="1" u="sng" dirty="0">
              <a:solidFill>
                <a:srgbClr val="002060"/>
              </a:solidFill>
              <a:latin typeface="Calibri Light" panose="020F0302020204030204" pitchFamily="34" charset="0"/>
              <a:cs typeface="Calibri Light" panose="020F0302020204030204" pitchFamily="34" charset="0"/>
            </a:endParaRPr>
          </a:p>
        </p:txBody>
      </p:sp>
      <p:pic>
        <p:nvPicPr>
          <p:cNvPr id="4098" name="Picture 2" descr="Resultado de imagen para procedimiento sancionador">
            <a:extLst>
              <a:ext uri="{FF2B5EF4-FFF2-40B4-BE49-F238E27FC236}">
                <a16:creationId xmlns:a16="http://schemas.microsoft.com/office/drawing/2014/main" id="{3B65C42A-166C-48E1-8A1C-80B6B5486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545" y="2396837"/>
            <a:ext cx="4405745" cy="235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2387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p:cNvSpPr txBox="1">
            <a:spLocks/>
          </p:cNvSpPr>
          <p:nvPr/>
        </p:nvSpPr>
        <p:spPr bwMode="auto">
          <a:xfrm>
            <a:off x="3956538" y="260680"/>
            <a:ext cx="4572000" cy="75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eaLnBrk="0" fontAlgn="base" hangingPunct="0">
              <a:spcAft>
                <a:spcPct val="0"/>
              </a:spcAft>
              <a:defRPr>
                <a:solidFill>
                  <a:schemeClr val="tx1"/>
                </a:solidFill>
                <a:latin typeface="Calibri" pitchFamily="34" charset="0"/>
              </a:defRPr>
            </a:lvl6pPr>
            <a:lvl7pPr defTabSz="457200" eaLnBrk="0" fontAlgn="base" hangingPunct="0">
              <a:spcAft>
                <a:spcPct val="0"/>
              </a:spcAft>
              <a:defRPr>
                <a:solidFill>
                  <a:schemeClr val="tx1"/>
                </a:solidFill>
                <a:latin typeface="Calibri" pitchFamily="34" charset="0"/>
              </a:defRPr>
            </a:lvl7pPr>
            <a:lvl8pPr defTabSz="457200" eaLnBrk="0" fontAlgn="base" hangingPunct="0">
              <a:spcAft>
                <a:spcPct val="0"/>
              </a:spcAft>
              <a:defRPr>
                <a:solidFill>
                  <a:schemeClr val="tx1"/>
                </a:solidFill>
                <a:latin typeface="Calibri" pitchFamily="34" charset="0"/>
              </a:defRPr>
            </a:lvl8pPr>
            <a:lvl9pPr defTabSz="457200" eaLnBrk="0" fontAlgn="base" hangingPunct="0">
              <a:spcAft>
                <a:spcPct val="0"/>
              </a:spcAft>
              <a:defRPr>
                <a:solidFill>
                  <a:schemeClr val="tx1"/>
                </a:solidFill>
                <a:latin typeface="Calibri" pitchFamily="34" charset="0"/>
              </a:defRPr>
            </a:lvl9pPr>
          </a:lstStyle>
          <a:p>
            <a:pPr algn="ctr" eaLnBrk="1" hangingPunct="1"/>
            <a:r>
              <a:rPr lang="es-ES" altLang="es-PE" sz="2400" dirty="0">
                <a:solidFill>
                  <a:schemeClr val="bg1"/>
                </a:solidFill>
                <a:latin typeface="Calibri Light" panose="020F0302020204030204" pitchFamily="34" charset="0"/>
                <a:ea typeface="ＭＳ Ｐゴシック" pitchFamily="34" charset="-128"/>
                <a:cs typeface="Calibri Light" panose="020F0302020204030204" pitchFamily="34" charset="0"/>
              </a:rPr>
              <a:t> </a:t>
            </a:r>
            <a:r>
              <a:rPr lang="es-ES" altLang="es-PE" sz="2400" b="1" dirty="0">
                <a:solidFill>
                  <a:srgbClr val="002060"/>
                </a:solidFill>
                <a:latin typeface="Calibri Light" panose="020F0302020204030204" pitchFamily="34" charset="0"/>
                <a:ea typeface="ＭＳ Ｐゴシック" pitchFamily="34" charset="-128"/>
                <a:cs typeface="Calibri Light" panose="020F0302020204030204" pitchFamily="34" charset="0"/>
              </a:rPr>
              <a:t>Tabla de Multas </a:t>
            </a:r>
            <a:r>
              <a:rPr lang="es-ES" altLang="es-PE" sz="2400" b="1" dirty="0">
                <a:latin typeface="Calibri Light" panose="020F0302020204030204" pitchFamily="34" charset="0"/>
                <a:ea typeface="ＭＳ Ｐゴシック" pitchFamily="34" charset="-128"/>
                <a:cs typeface="Calibri Light" panose="020F0302020204030204" pitchFamily="34" charset="0"/>
              </a:rPr>
              <a:t>(</a:t>
            </a:r>
            <a:r>
              <a:rPr lang="es-ES" altLang="es-PE" sz="2400" b="1" u="sng" dirty="0">
                <a:solidFill>
                  <a:schemeClr val="accent5">
                    <a:lumMod val="50000"/>
                  </a:schemeClr>
                </a:solidFill>
                <a:latin typeface="Calibri Light" panose="020F0302020204030204" pitchFamily="34" charset="0"/>
                <a:ea typeface="ＭＳ Ｐゴシック" pitchFamily="34" charset="-128"/>
                <a:cs typeface="Calibri Light" panose="020F0302020204030204" pitchFamily="34" charset="0"/>
              </a:rPr>
              <a:t>Anterior</a:t>
            </a:r>
            <a:r>
              <a:rPr lang="es-ES" altLang="es-PE" sz="2400" b="1" dirty="0">
                <a:latin typeface="Calibri Light" panose="020F0302020204030204" pitchFamily="34" charset="0"/>
                <a:ea typeface="ＭＳ Ｐゴシック" pitchFamily="34" charset="-128"/>
                <a:cs typeface="Calibri Light" panose="020F0302020204030204" pitchFamily="34" charset="0"/>
              </a:rPr>
              <a:t>)</a:t>
            </a:r>
            <a:br>
              <a:rPr lang="es-ES" altLang="es-PE" sz="2400" b="1" dirty="0">
                <a:latin typeface="Calibri Light" panose="020F0302020204030204" pitchFamily="34" charset="0"/>
                <a:ea typeface="ＭＳ Ｐゴシック" pitchFamily="34" charset="-128"/>
                <a:cs typeface="Calibri Light" panose="020F0302020204030204" pitchFamily="34" charset="0"/>
              </a:rPr>
            </a:br>
            <a:r>
              <a:rPr lang="es-ES" altLang="es-PE" sz="1800" b="1" dirty="0">
                <a:solidFill>
                  <a:schemeClr val="accent5">
                    <a:lumMod val="50000"/>
                  </a:schemeClr>
                </a:solidFill>
                <a:latin typeface="Calibri Light" panose="020F0302020204030204" pitchFamily="34" charset="0"/>
                <a:ea typeface="ＭＳ Ｐゴシック" pitchFamily="34" charset="-128"/>
                <a:cs typeface="Calibri Light" panose="020F0302020204030204" pitchFamily="34" charset="0"/>
              </a:rPr>
              <a:t>(</a:t>
            </a:r>
            <a:r>
              <a:rPr lang="es-ES" altLang="es-PE" sz="1800" b="1" dirty="0" smtClean="0">
                <a:solidFill>
                  <a:schemeClr val="accent5">
                    <a:lumMod val="50000"/>
                  </a:schemeClr>
                </a:solidFill>
                <a:latin typeface="Calibri Light" panose="020F0302020204030204" pitchFamily="34" charset="0"/>
                <a:ea typeface="ＭＳ Ｐゴシック" pitchFamily="34" charset="-128"/>
                <a:cs typeface="Calibri Light" panose="020F0302020204030204" pitchFamily="34" charset="0"/>
              </a:rPr>
              <a:t>D.S. N°015-2017-TR</a:t>
            </a:r>
            <a:r>
              <a:rPr lang="es-ES" altLang="es-PE" sz="1800" b="1" dirty="0">
                <a:solidFill>
                  <a:schemeClr val="accent5">
                    <a:lumMod val="50000"/>
                  </a:schemeClr>
                </a:solidFill>
                <a:latin typeface="Calibri Light" panose="020F0302020204030204" pitchFamily="34" charset="0"/>
                <a:ea typeface="ＭＳ Ｐゴシック" pitchFamily="34" charset="-128"/>
                <a:cs typeface="Calibri Light" panose="020F0302020204030204" pitchFamily="34" charset="0"/>
              </a:rPr>
              <a:t>)</a:t>
            </a:r>
          </a:p>
          <a:p>
            <a:pPr algn="ctr" eaLnBrk="1" hangingPunct="1"/>
            <a:r>
              <a:rPr lang="es-ES" altLang="es-PE" sz="3000" b="1" dirty="0">
                <a:latin typeface="Calibri Light" panose="020F0302020204030204" pitchFamily="34" charset="0"/>
                <a:ea typeface="ＭＳ Ｐゴシック" pitchFamily="34" charset="-128"/>
                <a:cs typeface="Calibri Light" panose="020F0302020204030204" pitchFamily="34" charset="0"/>
              </a:rPr>
              <a:t/>
            </a:r>
            <a:br>
              <a:rPr lang="es-ES" altLang="es-PE" sz="3000" b="1" dirty="0">
                <a:latin typeface="Calibri Light" panose="020F0302020204030204" pitchFamily="34" charset="0"/>
                <a:ea typeface="ＭＳ Ｐゴシック" pitchFamily="34" charset="-128"/>
                <a:cs typeface="Calibri Light" panose="020F0302020204030204" pitchFamily="34" charset="0"/>
              </a:rPr>
            </a:br>
            <a:endParaRPr lang="es-ES" altLang="es-PE" sz="3000" b="1" dirty="0">
              <a:latin typeface="Calibri Light" panose="020F0302020204030204" pitchFamily="34" charset="0"/>
              <a:ea typeface="ＭＳ Ｐゴシック" pitchFamily="34" charset="-128"/>
              <a:cs typeface="Calibri Light" panose="020F0302020204030204" pitchFamily="34" charset="0"/>
            </a:endParaRPr>
          </a:p>
        </p:txBody>
      </p:sp>
      <p:sp>
        <p:nvSpPr>
          <p:cNvPr id="81923" name="2 Rectángulo"/>
          <p:cNvSpPr>
            <a:spLocks noChangeArrowheads="1"/>
          </p:cNvSpPr>
          <p:nvPr/>
        </p:nvSpPr>
        <p:spPr bwMode="auto">
          <a:xfrm>
            <a:off x="2963466" y="1565275"/>
            <a:ext cx="615672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s-ES" altLang="es-PE" sz="1400">
              <a:solidFill>
                <a:srgbClr val="333333"/>
              </a:solidFill>
              <a:latin typeface="Palatino Linotype" pitchFamily="18" charset="0"/>
              <a:cs typeface="Arial" pitchFamily="34" charset="0"/>
            </a:endParaRPr>
          </a:p>
          <a:p>
            <a:pPr algn="ctr" eaLnBrk="1" hangingPunct="1"/>
            <a:r>
              <a:rPr lang="es-ES" altLang="es-PE" sz="1400">
                <a:solidFill>
                  <a:srgbClr val="333333"/>
                </a:solidFill>
                <a:latin typeface="Palatino Linotype" pitchFamily="18" charset="0"/>
                <a:cs typeface="Arial" pitchFamily="34" charset="0"/>
              </a:rPr>
              <a:t> </a:t>
            </a:r>
            <a:endParaRPr lang="es-PE" altLang="es-PE" sz="1600">
              <a:solidFill>
                <a:srgbClr val="000000"/>
              </a:solidFill>
              <a:cs typeface="Arial" pitchFamily="34" charset="0"/>
            </a:endParaRPr>
          </a:p>
        </p:txBody>
      </p:sp>
      <p:sp>
        <p:nvSpPr>
          <p:cNvPr id="81924" name="4 Rectángulo"/>
          <p:cNvSpPr>
            <a:spLocks noChangeArrowheads="1"/>
          </p:cNvSpPr>
          <p:nvPr/>
        </p:nvSpPr>
        <p:spPr bwMode="auto">
          <a:xfrm>
            <a:off x="4507707" y="1565275"/>
            <a:ext cx="138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s-ES" altLang="es-PE" sz="2000">
              <a:solidFill>
                <a:srgbClr val="000000"/>
              </a:solidFill>
              <a:cs typeface="Arial" pitchFamily="34" charset="0"/>
            </a:endParaRPr>
          </a:p>
        </p:txBody>
      </p:sp>
      <p:sp>
        <p:nvSpPr>
          <p:cNvPr id="81925" name="4 CuadroTexto"/>
          <p:cNvSpPr txBox="1">
            <a:spLocks noChangeArrowheads="1"/>
          </p:cNvSpPr>
          <p:nvPr/>
        </p:nvSpPr>
        <p:spPr bwMode="auto">
          <a:xfrm>
            <a:off x="3233738" y="1206500"/>
            <a:ext cx="138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eaLnBrk="1" hangingPunct="1"/>
            <a:endParaRPr lang="es-PE" altLang="es-PE" sz="1800">
              <a:cs typeface="Arial" pitchFamily="34" charset="0"/>
            </a:endParaRPr>
          </a:p>
        </p:txBody>
      </p:sp>
      <p:pic>
        <p:nvPicPr>
          <p:cNvPr id="9" name="Imagen 8">
            <a:extLst>
              <a:ext uri="{FF2B5EF4-FFF2-40B4-BE49-F238E27FC236}">
                <a16:creationId xmlns:a16="http://schemas.microsoft.com/office/drawing/2014/main" id="{9AA0DA98-E6A7-4D8B-93AD-7859A506B322}"/>
              </a:ext>
            </a:extLst>
          </p:cNvPr>
          <p:cNvPicPr>
            <a:picLocks noChangeAspect="1"/>
          </p:cNvPicPr>
          <p:nvPr/>
        </p:nvPicPr>
        <p:blipFill>
          <a:blip r:embed="rId3"/>
          <a:stretch>
            <a:fillRect/>
          </a:stretch>
        </p:blipFill>
        <p:spPr>
          <a:xfrm>
            <a:off x="1220444" y="1206500"/>
            <a:ext cx="9642765" cy="5076345"/>
          </a:xfrm>
          <a:prstGeom prst="rect">
            <a:avLst/>
          </a:prstGeom>
        </p:spPr>
      </p:pic>
    </p:spTree>
    <p:extLst>
      <p:ext uri="{BB962C8B-B14F-4D97-AF65-F5344CB8AC3E}">
        <p14:creationId xmlns:p14="http://schemas.microsoft.com/office/powerpoint/2010/main" val="176414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079631" y="113794"/>
            <a:ext cx="4976446" cy="712922"/>
          </a:xfrm>
        </p:spPr>
        <p:txBody>
          <a:bodyPr anchor="t">
            <a:normAutofit fontScale="90000"/>
          </a:bodyPr>
          <a:lstStyle/>
          <a:p>
            <a:pPr algn="ctr"/>
            <a:r>
              <a:rPr lang="es-ES" sz="2700" b="1" dirty="0">
                <a:solidFill>
                  <a:srgbClr val="002060"/>
                </a:solidFill>
                <a:latin typeface="Calibri Light" panose="020F0302020204030204" pitchFamily="34" charset="0"/>
                <a:cs typeface="Calibri Light" panose="020F0302020204030204" pitchFamily="34" charset="0"/>
              </a:rPr>
              <a:t>Modificación: </a:t>
            </a:r>
            <a:r>
              <a:rPr lang="es-ES" sz="2700" b="1" u="sng" dirty="0">
                <a:solidFill>
                  <a:srgbClr val="C00000"/>
                </a:solidFill>
                <a:latin typeface="Calibri Light" panose="020F0302020204030204" pitchFamily="34" charset="0"/>
                <a:cs typeface="Calibri Light" panose="020F0302020204030204" pitchFamily="34" charset="0"/>
              </a:rPr>
              <a:t>Actual </a:t>
            </a:r>
            <a:r>
              <a:rPr lang="es-ES" sz="2700" b="1" dirty="0">
                <a:solidFill>
                  <a:srgbClr val="002060"/>
                </a:solidFill>
                <a:latin typeface="Calibri Light" panose="020F0302020204030204" pitchFamily="34" charset="0"/>
                <a:cs typeface="Calibri Light" panose="020F0302020204030204" pitchFamily="34" charset="0"/>
              </a:rPr>
              <a:t>escala de multas</a:t>
            </a:r>
            <a:br>
              <a:rPr lang="es-ES" sz="2700" b="1" dirty="0">
                <a:solidFill>
                  <a:srgbClr val="002060"/>
                </a:solidFill>
                <a:latin typeface="Calibri Light" panose="020F0302020204030204" pitchFamily="34" charset="0"/>
                <a:cs typeface="Calibri Light" panose="020F0302020204030204" pitchFamily="34" charset="0"/>
              </a:rPr>
            </a:br>
            <a:r>
              <a:rPr lang="es-ES" sz="2000" b="1" dirty="0">
                <a:solidFill>
                  <a:schemeClr val="accent5">
                    <a:lumMod val="50000"/>
                  </a:schemeClr>
                </a:solidFill>
                <a:latin typeface="Calibri Light" panose="020F0302020204030204" pitchFamily="34" charset="0"/>
                <a:cs typeface="Calibri Light" panose="020F0302020204030204" pitchFamily="34" charset="0"/>
              </a:rPr>
              <a:t>(D.S. </a:t>
            </a:r>
            <a:r>
              <a:rPr lang="es-ES" sz="2000" b="1" dirty="0" smtClean="0">
                <a:solidFill>
                  <a:schemeClr val="accent5">
                    <a:lumMod val="50000"/>
                  </a:schemeClr>
                </a:solidFill>
                <a:latin typeface="Calibri Light" panose="020F0302020204030204" pitchFamily="34" charset="0"/>
                <a:cs typeface="Calibri Light" panose="020F0302020204030204" pitchFamily="34" charset="0"/>
              </a:rPr>
              <a:t>N° 008-2020-TR </a:t>
            </a:r>
            <a:r>
              <a:rPr lang="es-ES" sz="2000" b="1" dirty="0">
                <a:solidFill>
                  <a:schemeClr val="accent5">
                    <a:lumMod val="50000"/>
                  </a:schemeClr>
                </a:solidFill>
                <a:latin typeface="Calibri Light" panose="020F0302020204030204" pitchFamily="34" charset="0"/>
                <a:cs typeface="Calibri Light" panose="020F0302020204030204" pitchFamily="34" charset="0"/>
              </a:rPr>
              <a:t>)</a:t>
            </a:r>
            <a:br>
              <a:rPr lang="es-ES" sz="2000" b="1" dirty="0">
                <a:solidFill>
                  <a:schemeClr val="accent5">
                    <a:lumMod val="50000"/>
                  </a:schemeClr>
                </a:solidFill>
                <a:latin typeface="Calibri Light" panose="020F0302020204030204" pitchFamily="34" charset="0"/>
                <a:cs typeface="Calibri Light" panose="020F0302020204030204" pitchFamily="34" charset="0"/>
              </a:rPr>
            </a:br>
            <a:endParaRPr lang="es-ES_tradnl" sz="2000" b="1" dirty="0">
              <a:solidFill>
                <a:schemeClr val="accent5">
                  <a:lumMod val="50000"/>
                </a:schemeClr>
              </a:solidFill>
              <a:latin typeface="Calibri Light" panose="020F0302020204030204" pitchFamily="34" charset="0"/>
              <a:cs typeface="Calibri Light" panose="020F0302020204030204" pitchFamily="34" charset="0"/>
            </a:endParaRPr>
          </a:p>
        </p:txBody>
      </p:sp>
      <p:sp>
        <p:nvSpPr>
          <p:cNvPr id="51202" name="Rectangle 3"/>
          <p:cNvSpPr>
            <a:spLocks noGrp="1" noChangeArrowheads="1"/>
          </p:cNvSpPr>
          <p:nvPr>
            <p:ph idx="1"/>
          </p:nvPr>
        </p:nvSpPr>
        <p:spPr>
          <a:xfrm>
            <a:off x="2272144" y="955965"/>
            <a:ext cx="7702829" cy="5997886"/>
          </a:xfrm>
        </p:spPr>
        <p:txBody>
          <a:bodyPr>
            <a:normAutofit/>
          </a:bodyPr>
          <a:lstStyle/>
          <a:p>
            <a:pPr marL="0" indent="0" algn="just">
              <a:buNone/>
              <a:tabLst>
                <a:tab pos="373063" algn="l"/>
              </a:tabLst>
            </a:pPr>
            <a:endParaRPr lang="es-ES" sz="2100" dirty="0"/>
          </a:p>
          <a:p>
            <a:pPr marL="0" indent="0" algn="just">
              <a:buNone/>
              <a:tabLst>
                <a:tab pos="373063" algn="l"/>
              </a:tabLst>
            </a:pPr>
            <a:endParaRPr lang="es-ES" sz="2100" dirty="0"/>
          </a:p>
          <a:p>
            <a:pPr marL="0" indent="0" algn="just">
              <a:buNone/>
              <a:tabLst>
                <a:tab pos="373063" algn="l"/>
              </a:tabLst>
            </a:pPr>
            <a:endParaRPr lang="es-ES" sz="2100" dirty="0"/>
          </a:p>
          <a:p>
            <a:pPr marL="0" indent="0" algn="just">
              <a:buNone/>
              <a:tabLst>
                <a:tab pos="373063" algn="l"/>
              </a:tabLst>
            </a:pPr>
            <a:endParaRPr lang="es-ES" sz="2100" dirty="0"/>
          </a:p>
          <a:p>
            <a:pPr marL="0" indent="0" algn="just">
              <a:buNone/>
              <a:tabLst>
                <a:tab pos="373063" algn="l"/>
              </a:tabLst>
            </a:pPr>
            <a:endParaRPr lang="es-ES" sz="2100" dirty="0"/>
          </a:p>
          <a:p>
            <a:pPr marL="0" indent="0" algn="just">
              <a:buNone/>
              <a:tabLst>
                <a:tab pos="373063" algn="l"/>
              </a:tabLst>
            </a:pPr>
            <a:endParaRPr lang="es-ES" sz="2100" dirty="0"/>
          </a:p>
          <a:p>
            <a:pPr marL="0" indent="0" algn="just">
              <a:buNone/>
              <a:tabLst>
                <a:tab pos="373063" algn="l"/>
              </a:tabLst>
            </a:pPr>
            <a:endParaRPr lang="es-ES" sz="2100" dirty="0"/>
          </a:p>
          <a:p>
            <a:pPr marL="0" indent="0" algn="just">
              <a:buNone/>
              <a:tabLst>
                <a:tab pos="373063" algn="l"/>
              </a:tabLst>
            </a:pPr>
            <a:endParaRPr lang="es-ES" sz="2100" dirty="0"/>
          </a:p>
          <a:p>
            <a:pPr marL="0" indent="0" algn="just">
              <a:buNone/>
              <a:tabLst>
                <a:tab pos="373063" algn="l"/>
              </a:tabLst>
            </a:pPr>
            <a:endParaRPr lang="es-ES" sz="2100" dirty="0"/>
          </a:p>
          <a:p>
            <a:pPr marL="0" lvl="1" indent="0" algn="just">
              <a:buNone/>
              <a:tabLst>
                <a:tab pos="373063" algn="l"/>
              </a:tabLst>
            </a:pPr>
            <a:endParaRPr lang="es-ES" sz="2100" dirty="0"/>
          </a:p>
          <a:p>
            <a:pPr marL="373063" indent="-373063" algn="just">
              <a:buNone/>
              <a:tabLst>
                <a:tab pos="373063" algn="l"/>
              </a:tabLst>
            </a:pPr>
            <a:endParaRPr lang="es-ES" sz="2100" dirty="0"/>
          </a:p>
        </p:txBody>
      </p:sp>
      <p:graphicFrame>
        <p:nvGraphicFramePr>
          <p:cNvPr id="2" name="Tabla 1">
            <a:extLst>
              <a:ext uri="{FF2B5EF4-FFF2-40B4-BE49-F238E27FC236}">
                <a16:creationId xmlns:a16="http://schemas.microsoft.com/office/drawing/2014/main" id="{7DE2C502-FDB5-4AC2-AF57-50931A0CF6E1}"/>
              </a:ext>
            </a:extLst>
          </p:cNvPr>
          <p:cNvGraphicFramePr>
            <a:graphicFrameLocks noGrp="1"/>
          </p:cNvGraphicFramePr>
          <p:nvPr>
            <p:extLst>
              <p:ext uri="{D42A27DB-BD31-4B8C-83A1-F6EECF244321}">
                <p14:modId xmlns:p14="http://schemas.microsoft.com/office/powerpoint/2010/main" val="2142974132"/>
              </p:ext>
            </p:extLst>
          </p:nvPr>
        </p:nvGraphicFramePr>
        <p:xfrm>
          <a:off x="623453" y="941898"/>
          <a:ext cx="10945094" cy="5352910"/>
        </p:xfrm>
        <a:graphic>
          <a:graphicData uri="http://schemas.openxmlformats.org/drawingml/2006/table">
            <a:tbl>
              <a:tblPr firstRow="1" firstCol="1" bandRow="1">
                <a:tableStyleId>{5C22544A-7EE6-4342-B048-85BDC9FD1C3A}</a:tableStyleId>
              </a:tblPr>
              <a:tblGrid>
                <a:gridCol w="1500536">
                  <a:extLst>
                    <a:ext uri="{9D8B030D-6E8A-4147-A177-3AD203B41FA5}">
                      <a16:colId xmlns:a16="http://schemas.microsoft.com/office/drawing/2014/main" val="2318898056"/>
                    </a:ext>
                  </a:extLst>
                </a:gridCol>
                <a:gridCol w="838535">
                  <a:extLst>
                    <a:ext uri="{9D8B030D-6E8A-4147-A177-3AD203B41FA5}">
                      <a16:colId xmlns:a16="http://schemas.microsoft.com/office/drawing/2014/main" val="3114179880"/>
                    </a:ext>
                  </a:extLst>
                </a:gridCol>
                <a:gridCol w="838535">
                  <a:extLst>
                    <a:ext uri="{9D8B030D-6E8A-4147-A177-3AD203B41FA5}">
                      <a16:colId xmlns:a16="http://schemas.microsoft.com/office/drawing/2014/main" val="2480989777"/>
                    </a:ext>
                  </a:extLst>
                </a:gridCol>
                <a:gridCol w="970936">
                  <a:extLst>
                    <a:ext uri="{9D8B030D-6E8A-4147-A177-3AD203B41FA5}">
                      <a16:colId xmlns:a16="http://schemas.microsoft.com/office/drawing/2014/main" val="2412794146"/>
                    </a:ext>
                  </a:extLst>
                </a:gridCol>
                <a:gridCol w="970936">
                  <a:extLst>
                    <a:ext uri="{9D8B030D-6E8A-4147-A177-3AD203B41FA5}">
                      <a16:colId xmlns:a16="http://schemas.microsoft.com/office/drawing/2014/main" val="1956981175"/>
                    </a:ext>
                  </a:extLst>
                </a:gridCol>
                <a:gridCol w="970936">
                  <a:extLst>
                    <a:ext uri="{9D8B030D-6E8A-4147-A177-3AD203B41FA5}">
                      <a16:colId xmlns:a16="http://schemas.microsoft.com/office/drawing/2014/main" val="1988006604"/>
                    </a:ext>
                  </a:extLst>
                </a:gridCol>
                <a:gridCol w="970936">
                  <a:extLst>
                    <a:ext uri="{9D8B030D-6E8A-4147-A177-3AD203B41FA5}">
                      <a16:colId xmlns:a16="http://schemas.microsoft.com/office/drawing/2014/main" val="3916284372"/>
                    </a:ext>
                  </a:extLst>
                </a:gridCol>
                <a:gridCol w="970936">
                  <a:extLst>
                    <a:ext uri="{9D8B030D-6E8A-4147-A177-3AD203B41FA5}">
                      <a16:colId xmlns:a16="http://schemas.microsoft.com/office/drawing/2014/main" val="1132438052"/>
                    </a:ext>
                  </a:extLst>
                </a:gridCol>
                <a:gridCol w="970936">
                  <a:extLst>
                    <a:ext uri="{9D8B030D-6E8A-4147-A177-3AD203B41FA5}">
                      <a16:colId xmlns:a16="http://schemas.microsoft.com/office/drawing/2014/main" val="2659709231"/>
                    </a:ext>
                  </a:extLst>
                </a:gridCol>
                <a:gridCol w="970936">
                  <a:extLst>
                    <a:ext uri="{9D8B030D-6E8A-4147-A177-3AD203B41FA5}">
                      <a16:colId xmlns:a16="http://schemas.microsoft.com/office/drawing/2014/main" val="4274665653"/>
                    </a:ext>
                  </a:extLst>
                </a:gridCol>
                <a:gridCol w="970936">
                  <a:extLst>
                    <a:ext uri="{9D8B030D-6E8A-4147-A177-3AD203B41FA5}">
                      <a16:colId xmlns:a16="http://schemas.microsoft.com/office/drawing/2014/main" val="462217193"/>
                    </a:ext>
                  </a:extLst>
                </a:gridCol>
              </a:tblGrid>
              <a:tr h="217063">
                <a:tc gridSpan="11">
                  <a:txBody>
                    <a:bodyPr/>
                    <a:lstStyle/>
                    <a:p>
                      <a:pPr algn="ctr">
                        <a:lnSpc>
                          <a:spcPct val="107000"/>
                        </a:lnSpc>
                        <a:spcAft>
                          <a:spcPts val="800"/>
                        </a:spcAft>
                      </a:pPr>
                      <a:r>
                        <a:rPr lang="es-PE" sz="1200" dirty="0">
                          <a:solidFill>
                            <a:schemeClr val="bg1"/>
                          </a:solidFill>
                          <a:effectLst/>
                        </a:rPr>
                        <a:t>Microempresa (inscrita en el REMYPE)</a:t>
                      </a:r>
                      <a:endParaRPr lang="es-PE"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308813865"/>
                  </a:ext>
                </a:extLst>
              </a:tr>
              <a:tr h="269130">
                <a:tc rowSpan="2">
                  <a:txBody>
                    <a:bodyPr/>
                    <a:lstStyle/>
                    <a:p>
                      <a:pPr algn="ctr">
                        <a:lnSpc>
                          <a:spcPct val="107000"/>
                        </a:lnSpc>
                        <a:spcAft>
                          <a:spcPts val="800"/>
                        </a:spcAft>
                      </a:pPr>
                      <a:r>
                        <a:rPr lang="es-PE" sz="1200" dirty="0">
                          <a:solidFill>
                            <a:schemeClr val="tx1"/>
                          </a:solidFill>
                          <a:effectLst/>
                        </a:rPr>
                        <a:t>Gravedad de la</a:t>
                      </a:r>
                      <a:br>
                        <a:rPr lang="es-PE" sz="1200" dirty="0">
                          <a:solidFill>
                            <a:schemeClr val="tx1"/>
                          </a:solidFill>
                          <a:effectLst/>
                        </a:rPr>
                      </a:br>
                      <a:r>
                        <a:rPr lang="es-PE" sz="1200" dirty="0">
                          <a:solidFill>
                            <a:schemeClr val="tx1"/>
                          </a:solidFill>
                          <a:effectLst/>
                        </a:rPr>
                        <a:t>infracción</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0">
                  <a:txBody>
                    <a:bodyPr/>
                    <a:lstStyle/>
                    <a:p>
                      <a:pPr algn="ctr">
                        <a:lnSpc>
                          <a:spcPct val="107000"/>
                        </a:lnSpc>
                        <a:spcAft>
                          <a:spcPts val="800"/>
                        </a:spcAft>
                      </a:pPr>
                      <a:r>
                        <a:rPr lang="es-PE" sz="1200" dirty="0">
                          <a:solidFill>
                            <a:schemeClr val="tx1"/>
                          </a:solidFill>
                          <a:effectLst/>
                        </a:rPr>
                        <a:t>Número de trabajadores afectados</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239877937"/>
                  </a:ext>
                </a:extLst>
              </a:tr>
              <a:tr h="269130">
                <a:tc vMerge="1">
                  <a:txBody>
                    <a:bodyPr/>
                    <a:lstStyle/>
                    <a:p>
                      <a:endParaRPr lang="es-PE"/>
                    </a:p>
                  </a:txBody>
                  <a:tcPr/>
                </a:tc>
                <a:tc>
                  <a:txBody>
                    <a:bodyPr/>
                    <a:lstStyle/>
                    <a:p>
                      <a:pPr algn="ctr">
                        <a:lnSpc>
                          <a:spcPct val="107000"/>
                        </a:lnSpc>
                        <a:spcAft>
                          <a:spcPts val="800"/>
                        </a:spcAft>
                      </a:pPr>
                      <a:r>
                        <a:rPr lang="es-PE" sz="1200" dirty="0">
                          <a:solidFill>
                            <a:schemeClr val="tx1"/>
                          </a:solidFill>
                          <a:effectLst/>
                        </a:rPr>
                        <a:t>1</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2</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3</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4</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5</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6</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7</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8</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9</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10 y más</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2110622"/>
                  </a:ext>
                </a:extLst>
              </a:tr>
              <a:tr h="269130">
                <a:tc>
                  <a:txBody>
                    <a:bodyPr/>
                    <a:lstStyle/>
                    <a:p>
                      <a:pPr algn="ctr">
                        <a:lnSpc>
                          <a:spcPct val="107000"/>
                        </a:lnSpc>
                        <a:spcAft>
                          <a:spcPts val="800"/>
                        </a:spcAft>
                      </a:pPr>
                      <a:r>
                        <a:rPr lang="es-PE" sz="1200">
                          <a:solidFill>
                            <a:schemeClr val="tx1"/>
                          </a:solidFill>
                          <a:effectLst/>
                        </a:rPr>
                        <a:t>Leve</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0.045</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0.05</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0.07</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0.08</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0.09</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0.11</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0.14</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0.16</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0.18</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0.23</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938415"/>
                  </a:ext>
                </a:extLst>
              </a:tr>
              <a:tr h="269130">
                <a:tc>
                  <a:txBody>
                    <a:bodyPr/>
                    <a:lstStyle/>
                    <a:p>
                      <a:pPr algn="ctr">
                        <a:lnSpc>
                          <a:spcPct val="107000"/>
                        </a:lnSpc>
                        <a:spcAft>
                          <a:spcPts val="800"/>
                        </a:spcAft>
                      </a:pPr>
                      <a:r>
                        <a:rPr lang="es-PE" sz="1200">
                          <a:solidFill>
                            <a:schemeClr val="tx1"/>
                          </a:solidFill>
                          <a:effectLst/>
                        </a:rPr>
                        <a:t>Grave</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0.11</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0.14</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0.16</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0.18</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0.20</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0.25</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0.29</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0.34</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0.38</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0.45</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8239701"/>
                  </a:ext>
                </a:extLst>
              </a:tr>
              <a:tr h="269130">
                <a:tc>
                  <a:txBody>
                    <a:bodyPr/>
                    <a:lstStyle/>
                    <a:p>
                      <a:pPr algn="ctr">
                        <a:lnSpc>
                          <a:spcPct val="107000"/>
                        </a:lnSpc>
                        <a:spcAft>
                          <a:spcPts val="800"/>
                        </a:spcAft>
                      </a:pPr>
                      <a:r>
                        <a:rPr lang="es-PE" sz="1200">
                          <a:solidFill>
                            <a:schemeClr val="tx1"/>
                          </a:solidFill>
                          <a:effectLst/>
                        </a:rPr>
                        <a:t>Muy grave</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0.23</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0.25</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0.29</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0.32</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0.36</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0.41</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0.47</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0.54</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0.61</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0.68</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0976386"/>
                  </a:ext>
                </a:extLst>
              </a:tr>
              <a:tr h="217063">
                <a:tc gridSpan="1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PE" sz="1200" dirty="0">
                          <a:solidFill>
                            <a:schemeClr val="bg1"/>
                          </a:solidFill>
                          <a:effectLst/>
                        </a:rPr>
                        <a:t>Pequeña </a:t>
                      </a:r>
                      <a:r>
                        <a:rPr lang="es-PE" sz="1200" dirty="0" smtClean="0">
                          <a:solidFill>
                            <a:schemeClr val="bg1"/>
                          </a:solidFill>
                          <a:effectLst/>
                        </a:rPr>
                        <a:t>empresa (</a:t>
                      </a:r>
                      <a:r>
                        <a:rPr lang="es-PE" sz="1200" dirty="0">
                          <a:solidFill>
                            <a:schemeClr val="bg1"/>
                          </a:solidFill>
                          <a:effectLst/>
                        </a:rPr>
                        <a:t>inscrita en el REMYPE)</a:t>
                      </a:r>
                      <a:endParaRPr lang="es-PE"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966171745"/>
                  </a:ext>
                </a:extLst>
              </a:tr>
              <a:tr h="269130">
                <a:tc rowSpan="2">
                  <a:txBody>
                    <a:bodyPr/>
                    <a:lstStyle/>
                    <a:p>
                      <a:pPr algn="ctr">
                        <a:lnSpc>
                          <a:spcPct val="107000"/>
                        </a:lnSpc>
                        <a:spcAft>
                          <a:spcPts val="800"/>
                        </a:spcAft>
                      </a:pPr>
                      <a:r>
                        <a:rPr lang="es-PE" sz="1200" dirty="0">
                          <a:solidFill>
                            <a:schemeClr val="tx1"/>
                          </a:solidFill>
                          <a:effectLst/>
                        </a:rPr>
                        <a:t>Gravedad de la</a:t>
                      </a:r>
                      <a:br>
                        <a:rPr lang="es-PE" sz="1200" dirty="0">
                          <a:solidFill>
                            <a:schemeClr val="tx1"/>
                          </a:solidFill>
                          <a:effectLst/>
                        </a:rPr>
                      </a:br>
                      <a:r>
                        <a:rPr lang="es-PE" sz="1200" dirty="0">
                          <a:solidFill>
                            <a:schemeClr val="tx1"/>
                          </a:solidFill>
                          <a:effectLst/>
                        </a:rPr>
                        <a:t>infracción</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0">
                  <a:txBody>
                    <a:bodyPr/>
                    <a:lstStyle/>
                    <a:p>
                      <a:pPr algn="ctr">
                        <a:lnSpc>
                          <a:spcPct val="107000"/>
                        </a:lnSpc>
                        <a:spcAft>
                          <a:spcPts val="800"/>
                        </a:spcAft>
                      </a:pPr>
                      <a:r>
                        <a:rPr lang="es-PE" sz="1200" dirty="0">
                          <a:solidFill>
                            <a:schemeClr val="tx1"/>
                          </a:solidFill>
                          <a:effectLst/>
                        </a:rPr>
                        <a:t>Número de trabajadores afectados</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233296666"/>
                  </a:ext>
                </a:extLst>
              </a:tr>
              <a:tr h="444732">
                <a:tc vMerge="1">
                  <a:txBody>
                    <a:bodyPr/>
                    <a:lstStyle/>
                    <a:p>
                      <a:endParaRPr lang="es-PE"/>
                    </a:p>
                  </a:txBody>
                  <a:tcPr/>
                </a:tc>
                <a:tc>
                  <a:txBody>
                    <a:bodyPr/>
                    <a:lstStyle/>
                    <a:p>
                      <a:pPr algn="ctr">
                        <a:lnSpc>
                          <a:spcPct val="107000"/>
                        </a:lnSpc>
                        <a:spcAft>
                          <a:spcPts val="800"/>
                        </a:spcAft>
                      </a:pPr>
                      <a:r>
                        <a:rPr lang="es-PE" sz="1200">
                          <a:solidFill>
                            <a:schemeClr val="tx1"/>
                          </a:solidFill>
                          <a:effectLst/>
                        </a:rPr>
                        <a:t>1 a 5</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6 a 10</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11 a 20</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21 a 30</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31 a 40</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41 a 50</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51 a 60</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61 a 70</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71 a 99</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100 y más</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89031"/>
                  </a:ext>
                </a:extLst>
              </a:tr>
              <a:tr h="269130">
                <a:tc>
                  <a:txBody>
                    <a:bodyPr/>
                    <a:lstStyle/>
                    <a:p>
                      <a:pPr algn="ctr">
                        <a:lnSpc>
                          <a:spcPct val="107000"/>
                        </a:lnSpc>
                        <a:spcAft>
                          <a:spcPts val="800"/>
                        </a:spcAft>
                      </a:pPr>
                      <a:r>
                        <a:rPr lang="es-PE" sz="1200">
                          <a:solidFill>
                            <a:schemeClr val="tx1"/>
                          </a:solidFill>
                          <a:effectLst/>
                        </a:rPr>
                        <a:t>Leve</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0.09</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0.14</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0.18</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0.23</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0.32</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0.45</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0.61</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0.83</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1.01</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2.25</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313093"/>
                  </a:ext>
                </a:extLst>
              </a:tr>
              <a:tr h="269130">
                <a:tc>
                  <a:txBody>
                    <a:bodyPr/>
                    <a:lstStyle/>
                    <a:p>
                      <a:pPr algn="ctr">
                        <a:lnSpc>
                          <a:spcPct val="107000"/>
                        </a:lnSpc>
                        <a:spcAft>
                          <a:spcPts val="800"/>
                        </a:spcAft>
                      </a:pPr>
                      <a:r>
                        <a:rPr lang="es-PE" sz="1200">
                          <a:solidFill>
                            <a:schemeClr val="tx1"/>
                          </a:solidFill>
                          <a:effectLst/>
                        </a:rPr>
                        <a:t>Grave</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0.45</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0.59</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0.77</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0.97</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1.26</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1.62</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2.09</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2.43</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2.81</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4.50</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976413"/>
                  </a:ext>
                </a:extLst>
              </a:tr>
              <a:tr h="269130">
                <a:tc>
                  <a:txBody>
                    <a:bodyPr/>
                    <a:lstStyle/>
                    <a:p>
                      <a:pPr algn="ctr">
                        <a:lnSpc>
                          <a:spcPct val="107000"/>
                        </a:lnSpc>
                        <a:spcAft>
                          <a:spcPts val="800"/>
                        </a:spcAft>
                      </a:pPr>
                      <a:r>
                        <a:rPr lang="es-PE" sz="1200">
                          <a:solidFill>
                            <a:schemeClr val="tx1"/>
                          </a:solidFill>
                          <a:effectLst/>
                        </a:rPr>
                        <a:t>Muy grave</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0.77</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0.99</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1.28</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1.64</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2.14</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2.75</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3.56</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4.32</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4.95</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7.65</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0142298"/>
                  </a:ext>
                </a:extLst>
              </a:tr>
              <a:tr h="217063">
                <a:tc gridSpan="11">
                  <a:txBody>
                    <a:bodyPr/>
                    <a:lstStyle/>
                    <a:p>
                      <a:pPr algn="ctr">
                        <a:lnSpc>
                          <a:spcPct val="107000"/>
                        </a:lnSpc>
                        <a:spcAft>
                          <a:spcPts val="800"/>
                        </a:spcAft>
                      </a:pPr>
                      <a:r>
                        <a:rPr lang="es-PE" sz="1200" dirty="0">
                          <a:solidFill>
                            <a:schemeClr val="bg1"/>
                          </a:solidFill>
                          <a:effectLst/>
                        </a:rPr>
                        <a:t>No MYPE</a:t>
                      </a:r>
                      <a:endParaRPr lang="es-PE"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3446879202"/>
                  </a:ext>
                </a:extLst>
              </a:tr>
              <a:tr h="269130">
                <a:tc rowSpan="2">
                  <a:txBody>
                    <a:bodyPr/>
                    <a:lstStyle/>
                    <a:p>
                      <a:pPr algn="ctr">
                        <a:lnSpc>
                          <a:spcPct val="107000"/>
                        </a:lnSpc>
                        <a:spcAft>
                          <a:spcPts val="800"/>
                        </a:spcAft>
                      </a:pPr>
                      <a:r>
                        <a:rPr lang="es-PE" sz="1200" dirty="0">
                          <a:solidFill>
                            <a:schemeClr val="tx1"/>
                          </a:solidFill>
                          <a:effectLst/>
                        </a:rPr>
                        <a:t>Gravedad de la</a:t>
                      </a:r>
                      <a:br>
                        <a:rPr lang="es-PE" sz="1200" dirty="0">
                          <a:solidFill>
                            <a:schemeClr val="tx1"/>
                          </a:solidFill>
                          <a:effectLst/>
                        </a:rPr>
                      </a:br>
                      <a:r>
                        <a:rPr lang="es-PE" sz="1200" dirty="0">
                          <a:solidFill>
                            <a:schemeClr val="tx1"/>
                          </a:solidFill>
                          <a:effectLst/>
                        </a:rPr>
                        <a:t>infracción</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0">
                  <a:txBody>
                    <a:bodyPr/>
                    <a:lstStyle/>
                    <a:p>
                      <a:pPr algn="ctr">
                        <a:lnSpc>
                          <a:spcPct val="107000"/>
                        </a:lnSpc>
                        <a:spcAft>
                          <a:spcPts val="800"/>
                        </a:spcAft>
                      </a:pPr>
                      <a:r>
                        <a:rPr lang="es-PE" sz="1200" dirty="0">
                          <a:solidFill>
                            <a:schemeClr val="tx1"/>
                          </a:solidFill>
                          <a:effectLst/>
                        </a:rPr>
                        <a:t>Número de trabajadores afectados</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230502018"/>
                  </a:ext>
                </a:extLst>
              </a:tr>
              <a:tr h="628759">
                <a:tc vMerge="1">
                  <a:txBody>
                    <a:bodyPr/>
                    <a:lstStyle/>
                    <a:p>
                      <a:endParaRPr lang="es-PE"/>
                    </a:p>
                  </a:txBody>
                  <a:tcPr/>
                </a:tc>
                <a:tc>
                  <a:txBody>
                    <a:bodyPr/>
                    <a:lstStyle/>
                    <a:p>
                      <a:pPr algn="ctr">
                        <a:lnSpc>
                          <a:spcPct val="107000"/>
                        </a:lnSpc>
                        <a:spcAft>
                          <a:spcPts val="800"/>
                        </a:spcAft>
                      </a:pPr>
                      <a:r>
                        <a:rPr lang="es-PE" sz="1200">
                          <a:solidFill>
                            <a:schemeClr val="tx1"/>
                          </a:solidFill>
                          <a:effectLst/>
                        </a:rPr>
                        <a:t>1 a 10</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11 a 25</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26 a 50</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51 a 100</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101 a 200</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201 a 300</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301 a 400</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401 a 500</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501 a 999</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1 000   y   más</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413456"/>
                  </a:ext>
                </a:extLst>
              </a:tr>
              <a:tr h="269130">
                <a:tc>
                  <a:txBody>
                    <a:bodyPr/>
                    <a:lstStyle/>
                    <a:p>
                      <a:pPr algn="ctr">
                        <a:lnSpc>
                          <a:spcPct val="107000"/>
                        </a:lnSpc>
                        <a:spcAft>
                          <a:spcPts val="800"/>
                        </a:spcAft>
                      </a:pPr>
                      <a:r>
                        <a:rPr lang="es-PE" sz="1200">
                          <a:solidFill>
                            <a:schemeClr val="tx1"/>
                          </a:solidFill>
                          <a:effectLst/>
                        </a:rPr>
                        <a:t>Leve</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0.26</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0.89</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1.26</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2.33</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3.10</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3.73</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5.30</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7.61</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10.87</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15.52</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755783"/>
                  </a:ext>
                </a:extLst>
              </a:tr>
              <a:tr h="269130">
                <a:tc>
                  <a:txBody>
                    <a:bodyPr/>
                    <a:lstStyle/>
                    <a:p>
                      <a:pPr algn="ctr">
                        <a:lnSpc>
                          <a:spcPct val="107000"/>
                        </a:lnSpc>
                        <a:spcAft>
                          <a:spcPts val="800"/>
                        </a:spcAft>
                      </a:pPr>
                      <a:r>
                        <a:rPr lang="es-PE" sz="1200">
                          <a:solidFill>
                            <a:schemeClr val="tx1"/>
                          </a:solidFill>
                          <a:effectLst/>
                        </a:rPr>
                        <a:t>Grave</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1.57</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3.92</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5.22</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6.53</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7.83</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10.45</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13.06</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18.28</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20.89</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26.12</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3060170"/>
                  </a:ext>
                </a:extLst>
              </a:tr>
              <a:tr h="269130">
                <a:tc>
                  <a:txBody>
                    <a:bodyPr/>
                    <a:lstStyle/>
                    <a:p>
                      <a:pPr algn="ctr">
                        <a:lnSpc>
                          <a:spcPct val="107000"/>
                        </a:lnSpc>
                        <a:spcAft>
                          <a:spcPts val="800"/>
                        </a:spcAft>
                      </a:pPr>
                      <a:r>
                        <a:rPr lang="es-PE" sz="1200">
                          <a:solidFill>
                            <a:schemeClr val="tx1"/>
                          </a:solidFill>
                          <a:effectLst/>
                        </a:rPr>
                        <a:t>Muy grave</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2.63</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5.25</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7.88</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11.56</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14.18</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18.39</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23.64</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a:solidFill>
                            <a:schemeClr val="tx1"/>
                          </a:solidFill>
                          <a:effectLst/>
                        </a:rPr>
                        <a:t>31.52</a:t>
                      </a:r>
                      <a:endParaRPr lang="es-PE"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42.03</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s-PE" sz="1200" dirty="0">
                          <a:solidFill>
                            <a:schemeClr val="tx1"/>
                          </a:solidFill>
                          <a:effectLst/>
                        </a:rPr>
                        <a:t>52.53</a:t>
                      </a:r>
                      <a:endParaRPr lang="es-PE"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586" marR="36586" marT="36586" marB="365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6535769"/>
                  </a:ext>
                </a:extLst>
              </a:tr>
            </a:tbl>
          </a:graphicData>
        </a:graphic>
      </p:graphicFrame>
    </p:spTree>
    <p:extLst>
      <p:ext uri="{BB962C8B-B14F-4D97-AF65-F5344CB8AC3E}">
        <p14:creationId xmlns:p14="http://schemas.microsoft.com/office/powerpoint/2010/main" val="388765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noGrp="1"/>
          </p:cNvSpPr>
          <p:nvPr>
            <p:ph idx="1"/>
          </p:nvPr>
        </p:nvSpPr>
        <p:spPr>
          <a:xfrm>
            <a:off x="2149267" y="3082798"/>
            <a:ext cx="8203964" cy="3335094"/>
          </a:xfrm>
        </p:spPr>
        <p:txBody>
          <a:bodyPr rtlCol="0">
            <a:noAutofit/>
          </a:bodyPr>
          <a:lstStyle/>
          <a:p>
            <a:pPr marL="0" indent="0" algn="just">
              <a:buNone/>
              <a:defRPr/>
            </a:pPr>
            <a:endParaRPr lang="es-PE" altLang="es-PE" sz="1900" dirty="0">
              <a:solidFill>
                <a:schemeClr val="tx1">
                  <a:lumMod val="75000"/>
                  <a:lumOff val="25000"/>
                </a:schemeClr>
              </a:solidFill>
              <a:latin typeface="Gill Sans" pitchFamily="34" charset="0"/>
            </a:endParaRPr>
          </a:p>
          <a:p>
            <a:pPr algn="just">
              <a:buFont typeface="Wingdings" panose="05000000000000000000" pitchFamily="2" charset="2"/>
              <a:buChar char="§"/>
              <a:defRPr/>
            </a:pPr>
            <a:r>
              <a:rPr lang="es-PE" altLang="es-PE" sz="1600" dirty="0" smtClean="0"/>
              <a:t>Antes, para acceder </a:t>
            </a:r>
            <a:r>
              <a:rPr lang="es-PE" altLang="es-PE" sz="1600" dirty="0"/>
              <a:t>a las </a:t>
            </a:r>
            <a:r>
              <a:rPr lang="es-PE" altLang="es-PE" sz="1600" b="1" u="sng" dirty="0"/>
              <a:t>tablas previstas para micro empresas y pequeñas empresas</a:t>
            </a:r>
            <a:r>
              <a:rPr lang="es-PE" altLang="es-PE" sz="1600" dirty="0"/>
              <a:t> era requisito que estuvieran inscritas en el REMYPE</a:t>
            </a:r>
            <a:r>
              <a:rPr lang="es-PE" altLang="es-PE" sz="1600" b="1" dirty="0"/>
              <a:t> antes de la generación de la orden de inspección</a:t>
            </a:r>
            <a:r>
              <a:rPr lang="es-PE" altLang="es-PE" sz="1600" dirty="0"/>
              <a:t>. Hoy </a:t>
            </a:r>
            <a:r>
              <a:rPr lang="es-PE" altLang="es-PE" sz="1600" b="1" dirty="0">
                <a:solidFill>
                  <a:srgbClr val="C00000"/>
                </a:solidFill>
              </a:rPr>
              <a:t>“</a:t>
            </a:r>
            <a:r>
              <a:rPr lang="es-PE" sz="1600" u="sng" dirty="0">
                <a:solidFill>
                  <a:srgbClr val="C00000"/>
                </a:solidFill>
              </a:rPr>
              <a:t>hasta antes de la resolución de segunda instancia</a:t>
            </a:r>
            <a:r>
              <a:rPr lang="es-PE" altLang="es-PE" sz="1600" dirty="0">
                <a:solidFill>
                  <a:srgbClr val="C00000"/>
                </a:solidFill>
              </a:rPr>
              <a:t>” </a:t>
            </a:r>
          </a:p>
          <a:p>
            <a:pPr algn="just">
              <a:buFont typeface="Wingdings" panose="05000000000000000000" pitchFamily="2" charset="2"/>
              <a:buChar char="§"/>
              <a:defRPr/>
            </a:pPr>
            <a:r>
              <a:rPr lang="es-PE" altLang="es-PE" sz="1600" dirty="0"/>
              <a:t>Las multas impuestas no podrán superar, en un mismo procedimiento sancionador,</a:t>
            </a:r>
            <a:r>
              <a:rPr lang="es-PE" altLang="es-PE" sz="1600" b="1" dirty="0"/>
              <a:t> el 1% del total de ingresos netos </a:t>
            </a:r>
            <a:r>
              <a:rPr lang="es-PE" altLang="es-PE" sz="1600" dirty="0"/>
              <a:t>que hayan percibido dentro del ejercicio fiscal anterior al de la generación de la orden de inspección</a:t>
            </a:r>
            <a:r>
              <a:rPr lang="es-PE" sz="1600" dirty="0"/>
              <a:t>. </a:t>
            </a:r>
            <a:r>
              <a:rPr lang="es-PE" sz="1600" b="1" u="sng" dirty="0"/>
              <a:t>El límite no es aplicable en los supuestos contemplados en los incisos 48.1-B, 48.1-C y 48.1-D </a:t>
            </a:r>
            <a:r>
              <a:rPr lang="es-PE" altLang="es-PE" sz="1600" b="1" u="sng" dirty="0"/>
              <a:t>ni en las infracciones reiteradas.</a:t>
            </a:r>
            <a:r>
              <a:rPr lang="es-PE" sz="1600" b="1" u="sng" dirty="0"/>
              <a:t> </a:t>
            </a:r>
          </a:p>
          <a:p>
            <a:pPr algn="just">
              <a:buFont typeface="Wingdings" panose="05000000000000000000" pitchFamily="2" charset="2"/>
              <a:buChar char="§"/>
              <a:defRPr/>
            </a:pPr>
            <a:r>
              <a:rPr lang="es-PE" altLang="es-PE" sz="1600" b="1" u="sng" dirty="0"/>
              <a:t>En ningún caso las multas podrán tener un valor</a:t>
            </a:r>
            <a:r>
              <a:rPr lang="es-PE" altLang="es-PE" sz="1600" dirty="0"/>
              <a:t> inferior a: (i) en el caso de la micro empresa, al valor previsto para las infracciones leves, graves y muy graves, cuando se afecta a 1 trabajador, y (ii) en el caso de la pequeña empresa, al valor previsto para las infracciones leves, graves y muy graves, cuando se afecta de 1 a 5 trabajadores.</a:t>
            </a:r>
          </a:p>
        </p:txBody>
      </p:sp>
      <p:sp>
        <p:nvSpPr>
          <p:cNvPr id="88067" name="1 Título"/>
          <p:cNvSpPr txBox="1">
            <a:spLocks/>
          </p:cNvSpPr>
          <p:nvPr/>
        </p:nvSpPr>
        <p:spPr bwMode="auto">
          <a:xfrm>
            <a:off x="2854297" y="343644"/>
            <a:ext cx="6793905" cy="70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PE" b="1" dirty="0">
              <a:latin typeface="Calibri Light" panose="020F0302020204030204" pitchFamily="34" charset="0"/>
              <a:cs typeface="Calibri Light" panose="020F0302020204030204" pitchFamily="34" charset="0"/>
            </a:endParaRPr>
          </a:p>
          <a:p>
            <a:pPr algn="ctr" eaLnBrk="1" hangingPunct="1">
              <a:lnSpc>
                <a:spcPct val="100000"/>
              </a:lnSpc>
              <a:spcBef>
                <a:spcPct val="0"/>
              </a:spcBef>
              <a:buFontTx/>
              <a:buNone/>
            </a:pPr>
            <a:r>
              <a:rPr lang="es-PE" sz="2000" b="1" dirty="0">
                <a:solidFill>
                  <a:srgbClr val="002060"/>
                </a:solidFill>
                <a:latin typeface="Calibri Light" panose="020F0302020204030204" pitchFamily="34" charset="0"/>
                <a:cs typeface="Calibri Light" panose="020F0302020204030204" pitchFamily="34" charset="0"/>
              </a:rPr>
              <a:t>Reglas especiales para las </a:t>
            </a:r>
            <a:r>
              <a:rPr lang="es-PE" sz="2000" b="1" u="sng" dirty="0">
                <a:solidFill>
                  <a:srgbClr val="C00000"/>
                </a:solidFill>
                <a:latin typeface="Calibri Light" panose="020F0302020204030204" pitchFamily="34" charset="0"/>
                <a:cs typeface="Calibri Light" panose="020F0302020204030204" pitchFamily="34" charset="0"/>
              </a:rPr>
              <a:t>micro y pequeñas empresas</a:t>
            </a:r>
            <a:r>
              <a:rPr lang="es-PE" sz="2000" b="1" dirty="0">
                <a:latin typeface="Calibri Light" panose="020F0302020204030204" pitchFamily="34" charset="0"/>
                <a:cs typeface="Calibri Light" panose="020F0302020204030204" pitchFamily="34" charset="0"/>
              </a:rPr>
              <a:t> </a:t>
            </a:r>
            <a:r>
              <a:rPr lang="es-PE" sz="2000" b="1" dirty="0">
                <a:solidFill>
                  <a:srgbClr val="002060"/>
                </a:solidFill>
                <a:latin typeface="Calibri Light" panose="020F0302020204030204" pitchFamily="34" charset="0"/>
                <a:cs typeface="Calibri Light" panose="020F0302020204030204" pitchFamily="34" charset="0"/>
              </a:rPr>
              <a:t>-REMYPE</a:t>
            </a:r>
          </a:p>
          <a:p>
            <a:pPr algn="ctr">
              <a:lnSpc>
                <a:spcPct val="100000"/>
              </a:lnSpc>
              <a:spcBef>
                <a:spcPct val="0"/>
              </a:spcBef>
              <a:buNone/>
            </a:pPr>
            <a:r>
              <a:rPr lang="es-PE" altLang="es-PE" sz="1800" b="1" dirty="0">
                <a:latin typeface="Calibri Light" panose="020F0302020204030204" pitchFamily="34" charset="0"/>
                <a:cs typeface="Calibri Light" panose="020F0302020204030204" pitchFamily="34" charset="0"/>
              </a:rPr>
              <a:t>(Artículo 48.1-A)</a:t>
            </a:r>
            <a:endParaRPr lang="es-PE" sz="1800" dirty="0">
              <a:latin typeface="Calibri Light" panose="020F0302020204030204" pitchFamily="34" charset="0"/>
              <a:cs typeface="Calibri Light" panose="020F0302020204030204" pitchFamily="34" charset="0"/>
            </a:endParaRPr>
          </a:p>
          <a:p>
            <a:pPr algn="ctr" eaLnBrk="1" hangingPunct="1">
              <a:lnSpc>
                <a:spcPct val="100000"/>
              </a:lnSpc>
              <a:spcBef>
                <a:spcPct val="0"/>
              </a:spcBef>
              <a:buFontTx/>
              <a:buNone/>
            </a:pPr>
            <a:endParaRPr lang="es-PE" b="1" dirty="0">
              <a:latin typeface="Calibri Light" panose="020F0302020204030204" pitchFamily="34" charset="0"/>
              <a:cs typeface="Calibri Light" panose="020F0302020204030204" pitchFamily="34" charset="0"/>
            </a:endParaRPr>
          </a:p>
        </p:txBody>
      </p:sp>
      <p:pic>
        <p:nvPicPr>
          <p:cNvPr id="2" name="Imagen 1"/>
          <p:cNvPicPr>
            <a:picLocks noChangeAspect="1"/>
          </p:cNvPicPr>
          <p:nvPr/>
        </p:nvPicPr>
        <p:blipFill>
          <a:blip r:embed="rId3"/>
          <a:stretch>
            <a:fillRect/>
          </a:stretch>
        </p:blipFill>
        <p:spPr>
          <a:xfrm>
            <a:off x="4442021" y="1281268"/>
            <a:ext cx="3781698" cy="1658485"/>
          </a:xfrm>
          <a:prstGeom prst="rect">
            <a:avLst/>
          </a:prstGeom>
        </p:spPr>
      </p:pic>
      <p:sp>
        <p:nvSpPr>
          <p:cNvPr id="3" name="CuadroTexto 2"/>
          <p:cNvSpPr txBox="1"/>
          <p:nvPr/>
        </p:nvSpPr>
        <p:spPr>
          <a:xfrm>
            <a:off x="10586628" y="4410287"/>
            <a:ext cx="1206036" cy="523220"/>
          </a:xfrm>
          <a:prstGeom prst="rect">
            <a:avLst/>
          </a:prstGeom>
          <a:noFill/>
        </p:spPr>
        <p:txBody>
          <a:bodyPr wrap="none" rtlCol="0">
            <a:spAutoFit/>
          </a:bodyPr>
          <a:lstStyle/>
          <a:p>
            <a:pPr algn="just"/>
            <a:r>
              <a:rPr lang="es-PE" sz="1400" b="1" dirty="0" smtClean="0">
                <a:solidFill>
                  <a:schemeClr val="accent6">
                    <a:lumMod val="75000"/>
                  </a:schemeClr>
                </a:solidFill>
              </a:rPr>
              <a:t>Criterio de </a:t>
            </a:r>
          </a:p>
          <a:p>
            <a:pPr algn="just"/>
            <a:r>
              <a:rPr lang="es-PE" sz="1400" b="1" dirty="0" smtClean="0">
                <a:solidFill>
                  <a:schemeClr val="accent6">
                    <a:lumMod val="75000"/>
                  </a:schemeClr>
                </a:solidFill>
              </a:rPr>
              <a:t>agravamiento</a:t>
            </a:r>
            <a:endParaRPr lang="es-PE" sz="1400" b="1" dirty="0">
              <a:solidFill>
                <a:schemeClr val="accent6">
                  <a:lumMod val="75000"/>
                </a:schemeClr>
              </a:solidFill>
            </a:endParaRPr>
          </a:p>
        </p:txBody>
      </p:sp>
    </p:spTree>
    <p:extLst>
      <p:ext uri="{BB962C8B-B14F-4D97-AF65-F5344CB8AC3E}">
        <p14:creationId xmlns:p14="http://schemas.microsoft.com/office/powerpoint/2010/main" val="4019590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2 Marcador de contenido"/>
          <p:cNvSpPr>
            <a:spLocks noGrp="1"/>
          </p:cNvSpPr>
          <p:nvPr>
            <p:ph idx="1"/>
          </p:nvPr>
        </p:nvSpPr>
        <p:spPr>
          <a:xfrm>
            <a:off x="2375731" y="2770008"/>
            <a:ext cx="7947589" cy="3297506"/>
          </a:xfrm>
        </p:spPr>
        <p:txBody>
          <a:bodyPr>
            <a:normAutofit/>
          </a:bodyPr>
          <a:lstStyle/>
          <a:p>
            <a:pPr algn="just" eaLnBrk="1" hangingPunct="1">
              <a:buFont typeface="Arial" panose="020B0604020202020204" pitchFamily="34" charset="0"/>
              <a:buNone/>
            </a:pPr>
            <a:r>
              <a:rPr lang="es-PE" altLang="es-PE" sz="1800" b="1" dirty="0">
                <a:latin typeface="Gill Sans" pitchFamily="34" charset="0"/>
              </a:rPr>
              <a:t>	</a:t>
            </a:r>
            <a:endParaRPr lang="es-PE" altLang="es-PE" sz="1800" b="1" dirty="0">
              <a:solidFill>
                <a:srgbClr val="FF0000"/>
              </a:solidFill>
            </a:endParaRPr>
          </a:p>
          <a:p>
            <a:pPr indent="-49213" algn="ctr" eaLnBrk="1" hangingPunct="1">
              <a:buFont typeface="Arial" panose="020B0604020202020204" pitchFamily="34" charset="0"/>
              <a:buNone/>
            </a:pPr>
            <a:r>
              <a:rPr lang="es-PE" altLang="es-PE" sz="1800" b="1" dirty="0">
                <a:solidFill>
                  <a:srgbClr val="FF0000"/>
                </a:solidFill>
              </a:rPr>
              <a:t>	</a:t>
            </a:r>
            <a:r>
              <a:rPr lang="es-PE" altLang="es-PE" sz="1800" b="1" dirty="0">
                <a:solidFill>
                  <a:schemeClr val="tx1"/>
                </a:solidFill>
              </a:rPr>
              <a:t>En los casos de infracciones sobre </a:t>
            </a:r>
            <a:r>
              <a:rPr lang="es-PE" altLang="es-PE" sz="1800" b="1" u="sng" dirty="0">
                <a:solidFill>
                  <a:schemeClr val="tx1"/>
                </a:solidFill>
              </a:rPr>
              <a:t>derechos colectivos</a:t>
            </a:r>
            <a:r>
              <a:rPr lang="es-PE" altLang="es-PE" sz="1800" b="1" dirty="0">
                <a:solidFill>
                  <a:schemeClr val="tx1"/>
                </a:solidFill>
              </a:rPr>
              <a:t>, </a:t>
            </a:r>
            <a:r>
              <a:rPr lang="es-PE" altLang="es-PE" sz="1800" b="1" u="sng" dirty="0">
                <a:solidFill>
                  <a:schemeClr val="tx1"/>
                </a:solidFill>
              </a:rPr>
              <a:t>derechos de la mujer trabajadora</a:t>
            </a:r>
            <a:r>
              <a:rPr lang="es-PE" altLang="es-PE" sz="1800" b="1" dirty="0">
                <a:solidFill>
                  <a:schemeClr val="tx1"/>
                </a:solidFill>
              </a:rPr>
              <a:t>, </a:t>
            </a:r>
            <a:r>
              <a:rPr lang="es-PE" altLang="es-PE" sz="1800" b="1" u="sng" dirty="0">
                <a:solidFill>
                  <a:schemeClr val="tx1"/>
                </a:solidFill>
              </a:rPr>
              <a:t>seguridad y salud en el trabajo </a:t>
            </a:r>
            <a:r>
              <a:rPr lang="es-PE" altLang="es-PE" sz="1800" b="1" dirty="0">
                <a:solidFill>
                  <a:schemeClr val="tx1"/>
                </a:solidFill>
              </a:rPr>
              <a:t>y </a:t>
            </a:r>
            <a:r>
              <a:rPr lang="es-PE" altLang="es-PE" sz="1800" b="1" u="sng" dirty="0">
                <a:solidFill>
                  <a:schemeClr val="tx1"/>
                </a:solidFill>
              </a:rPr>
              <a:t>labor inspectiva</a:t>
            </a:r>
          </a:p>
          <a:p>
            <a:pPr indent="-49213" algn="just" eaLnBrk="1" hangingPunct="1">
              <a:buFont typeface="Arial" panose="020B0604020202020204" pitchFamily="34" charset="0"/>
              <a:buNone/>
            </a:pPr>
            <a:endParaRPr lang="es-PE" altLang="es-PE" sz="2000" dirty="0">
              <a:solidFill>
                <a:srgbClr val="C00000"/>
              </a:solidFill>
            </a:endParaRPr>
          </a:p>
          <a:p>
            <a:pPr marL="539750" indent="-276225" algn="just" eaLnBrk="1" hangingPunct="1">
              <a:buFont typeface="Wingdings" panose="05000000000000000000" pitchFamily="2" charset="2"/>
              <a:buChar char="§"/>
            </a:pPr>
            <a:r>
              <a:rPr lang="es-PE" altLang="es-PE" sz="1800" dirty="0"/>
              <a:t>En estos casos, aun cuando se trate de una micro empresa o pequeña empresa, la multa se calcula en función de la </a:t>
            </a:r>
            <a:r>
              <a:rPr lang="es-PE" altLang="es-PE" sz="1800" b="1" u="sng" dirty="0"/>
              <a:t>tabla No MYPE</a:t>
            </a:r>
            <a:r>
              <a:rPr lang="es-PE" altLang="es-PE" sz="1800" dirty="0"/>
              <a:t> aplicándose una </a:t>
            </a:r>
            <a:r>
              <a:rPr lang="es-PE" altLang="es-PE" sz="1800" u="sng" dirty="0">
                <a:solidFill>
                  <a:srgbClr val="C00000"/>
                </a:solidFill>
              </a:rPr>
              <a:t>sobretasa del 50%</a:t>
            </a:r>
            <a:r>
              <a:rPr lang="es-PE" altLang="es-PE" sz="1800" dirty="0"/>
              <a:t>. </a:t>
            </a:r>
          </a:p>
          <a:p>
            <a:pPr marL="539750" indent="-276225" algn="just" eaLnBrk="1" hangingPunct="1">
              <a:buFont typeface="Wingdings" panose="05000000000000000000" pitchFamily="2" charset="2"/>
              <a:buChar char="§"/>
            </a:pPr>
            <a:r>
              <a:rPr lang="es-PE" altLang="es-PE" sz="1800" dirty="0"/>
              <a:t>Las micro empresas y pequeñas empresas que se encuentren registradas en el REMYPE </a:t>
            </a:r>
            <a:r>
              <a:rPr lang="es-PE" altLang="es-PE" sz="1800" b="1" u="sng" dirty="0"/>
              <a:t>hasta antes de la emisión de </a:t>
            </a:r>
            <a:r>
              <a:rPr lang="es-PE" altLang="es-PE" sz="1800" b="1" u="sng" dirty="0" smtClean="0"/>
              <a:t>la resolución de 2da. Instancia</a:t>
            </a:r>
            <a:r>
              <a:rPr lang="es-PE" altLang="es-PE" sz="1800" dirty="0" smtClean="0"/>
              <a:t>, reciben </a:t>
            </a:r>
            <a:r>
              <a:rPr lang="es-PE" altLang="es-PE" sz="1800" dirty="0"/>
              <a:t>el </a:t>
            </a:r>
            <a:r>
              <a:rPr lang="es-PE" altLang="es-PE" sz="1800" u="sng" dirty="0">
                <a:solidFill>
                  <a:srgbClr val="C00000"/>
                </a:solidFill>
              </a:rPr>
              <a:t>descuento del 50%</a:t>
            </a:r>
            <a:r>
              <a:rPr lang="es-PE" altLang="es-PE" sz="1800" dirty="0">
                <a:solidFill>
                  <a:srgbClr val="C00000"/>
                </a:solidFill>
              </a:rPr>
              <a:t> </a:t>
            </a:r>
            <a:r>
              <a:rPr lang="es-PE" altLang="es-PE" sz="1800" dirty="0"/>
              <a:t>luego de realizado el cálculo</a:t>
            </a:r>
            <a:r>
              <a:rPr lang="es-PE" altLang="es-PE" sz="1800" dirty="0" smtClean="0"/>
              <a:t>.</a:t>
            </a:r>
            <a:endParaRPr lang="es-PE" altLang="es-PE" dirty="0">
              <a:latin typeface="Gill Sans" pitchFamily="34" charset="0"/>
            </a:endParaRPr>
          </a:p>
        </p:txBody>
      </p:sp>
      <p:sp>
        <p:nvSpPr>
          <p:cNvPr id="92163" name="1 Título"/>
          <p:cNvSpPr txBox="1">
            <a:spLocks/>
          </p:cNvSpPr>
          <p:nvPr/>
        </p:nvSpPr>
        <p:spPr bwMode="auto">
          <a:xfrm>
            <a:off x="3311007" y="434106"/>
            <a:ext cx="5644075" cy="60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PE" sz="2400" b="1" dirty="0">
                <a:solidFill>
                  <a:srgbClr val="002060"/>
                </a:solidFill>
                <a:latin typeface="Calibri Light" panose="020F0302020204030204" pitchFamily="34" charset="0"/>
                <a:cs typeface="Calibri Light" panose="020F0302020204030204" pitchFamily="34" charset="0"/>
              </a:rPr>
              <a:t>Casos especiales en que se </a:t>
            </a:r>
            <a:r>
              <a:rPr lang="es-PE" sz="2400" b="1" u="sng" dirty="0">
                <a:solidFill>
                  <a:srgbClr val="C00000"/>
                </a:solidFill>
                <a:latin typeface="Calibri Light" panose="020F0302020204030204" pitchFamily="34" charset="0"/>
                <a:cs typeface="Calibri Light" panose="020F0302020204030204" pitchFamily="34" charset="0"/>
              </a:rPr>
              <a:t>agrava</a:t>
            </a:r>
            <a:r>
              <a:rPr lang="es-PE" sz="2400" b="1" dirty="0">
                <a:solidFill>
                  <a:schemeClr val="accent5">
                    <a:lumMod val="50000"/>
                  </a:schemeClr>
                </a:solidFill>
                <a:latin typeface="Calibri Light" panose="020F0302020204030204" pitchFamily="34" charset="0"/>
                <a:cs typeface="Calibri Light" panose="020F0302020204030204" pitchFamily="34" charset="0"/>
              </a:rPr>
              <a:t> la multa</a:t>
            </a:r>
          </a:p>
        </p:txBody>
      </p:sp>
      <p:pic>
        <p:nvPicPr>
          <p:cNvPr id="2" name="Imagen 1">
            <a:extLst>
              <a:ext uri="{FF2B5EF4-FFF2-40B4-BE49-F238E27FC236}">
                <a16:creationId xmlns:a16="http://schemas.microsoft.com/office/drawing/2014/main" id="{9A060A63-5399-47F3-AE53-821BDE2CBF99}"/>
              </a:ext>
            </a:extLst>
          </p:cNvPr>
          <p:cNvPicPr>
            <a:picLocks noChangeAspect="1"/>
          </p:cNvPicPr>
          <p:nvPr/>
        </p:nvPicPr>
        <p:blipFill>
          <a:blip r:embed="rId3"/>
          <a:stretch>
            <a:fillRect/>
          </a:stretch>
        </p:blipFill>
        <p:spPr>
          <a:xfrm>
            <a:off x="4778834" y="1334524"/>
            <a:ext cx="2708423" cy="1502680"/>
          </a:xfrm>
          <a:prstGeom prst="rect">
            <a:avLst/>
          </a:prstGeom>
        </p:spPr>
      </p:pic>
    </p:spTree>
    <p:extLst>
      <p:ext uri="{BB962C8B-B14F-4D97-AF65-F5344CB8AC3E}">
        <p14:creationId xmlns:p14="http://schemas.microsoft.com/office/powerpoint/2010/main" val="264287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7715657" y="1509841"/>
            <a:ext cx="3466804" cy="307777"/>
          </a:xfrm>
          <a:prstGeom prst="rect">
            <a:avLst/>
          </a:prstGeom>
          <a:solidFill>
            <a:schemeClr val="bg1"/>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defRPr/>
            </a:pPr>
            <a:r>
              <a:rPr lang="es-PE" sz="1400" b="1" dirty="0">
                <a:solidFill>
                  <a:schemeClr val="tx1"/>
                </a:solidFill>
              </a:rPr>
              <a:t>Al </a:t>
            </a:r>
            <a:r>
              <a:rPr lang="es-PE" sz="1400" b="1" u="sng" dirty="0">
                <a:solidFill>
                  <a:schemeClr val="tx1"/>
                </a:solidFill>
              </a:rPr>
              <a:t>total de trabajadores</a:t>
            </a:r>
            <a:r>
              <a:rPr lang="es-PE" sz="1400" b="1" dirty="0">
                <a:solidFill>
                  <a:schemeClr val="tx1"/>
                </a:solidFill>
              </a:rPr>
              <a:t> del sujeto infractor</a:t>
            </a:r>
            <a:endParaRPr lang="es-PE" sz="1400" b="1" dirty="0">
              <a:solidFill>
                <a:schemeClr val="bg2"/>
              </a:solidFill>
            </a:endParaRPr>
          </a:p>
        </p:txBody>
      </p:sp>
      <p:sp>
        <p:nvSpPr>
          <p:cNvPr id="2" name="1 Pentágono"/>
          <p:cNvSpPr/>
          <p:nvPr/>
        </p:nvSpPr>
        <p:spPr>
          <a:xfrm>
            <a:off x="730757" y="1309271"/>
            <a:ext cx="6739926" cy="816123"/>
          </a:xfrm>
          <a:prstGeom prst="homePlate">
            <a:avLst>
              <a:gd name="adj" fmla="val 107986"/>
            </a:avLst>
          </a:prstGeom>
          <a:solidFill>
            <a:schemeClr val="tx1">
              <a:lumMod val="85000"/>
              <a:lumOff val="15000"/>
            </a:schemeClr>
          </a:solidFill>
        </p:spPr>
        <p:style>
          <a:lnRef idx="1">
            <a:schemeClr val="dk1"/>
          </a:lnRef>
          <a:fillRef idx="2">
            <a:schemeClr val="dk1"/>
          </a:fillRef>
          <a:effectRef idx="1">
            <a:schemeClr val="dk1"/>
          </a:effectRef>
          <a:fontRef idx="minor">
            <a:schemeClr val="dk1"/>
          </a:fontRef>
        </p:style>
        <p:txBody>
          <a:bodyPr anchor="ctr"/>
          <a:lstStyle/>
          <a:p>
            <a:pPr>
              <a:defRPr/>
            </a:pPr>
            <a:r>
              <a:rPr lang="es-PE" altLang="es-PE" sz="1400" b="1" dirty="0">
                <a:solidFill>
                  <a:schemeClr val="bg1"/>
                </a:solidFill>
                <a:latin typeface="+mj-lt"/>
              </a:rPr>
              <a:t>Infracciones relacionadas con la constitución de sindicatos y la trasgresión de las garantías reconocidas a los trabajadores de sindicatos en formación.</a:t>
            </a:r>
            <a:r>
              <a:rPr lang="es-PE" sz="1400" b="1" dirty="0">
                <a:solidFill>
                  <a:schemeClr val="bg1"/>
                </a:solidFill>
                <a:latin typeface="+mj-lt"/>
              </a:rPr>
              <a:t> (25.10 y 25.11)</a:t>
            </a:r>
          </a:p>
        </p:txBody>
      </p:sp>
      <p:sp>
        <p:nvSpPr>
          <p:cNvPr id="8" name="7 CuadroTexto"/>
          <p:cNvSpPr txBox="1"/>
          <p:nvPr/>
        </p:nvSpPr>
        <p:spPr>
          <a:xfrm>
            <a:off x="7715657" y="2401918"/>
            <a:ext cx="3575985" cy="1384995"/>
          </a:xfrm>
          <a:prstGeom prst="rect">
            <a:avLst/>
          </a:prstGeom>
          <a:solidFill>
            <a:schemeClr val="bg1"/>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defRPr/>
            </a:pPr>
            <a:r>
              <a:rPr lang="es-PE" sz="1400" b="1" dirty="0">
                <a:solidFill>
                  <a:schemeClr val="tx1"/>
                </a:solidFill>
              </a:rPr>
              <a:t>Al </a:t>
            </a:r>
            <a:r>
              <a:rPr lang="es-PE" sz="1400" b="1" u="sng" dirty="0">
                <a:solidFill>
                  <a:schemeClr val="tx1"/>
                </a:solidFill>
              </a:rPr>
              <a:t>total de trabajadores del sujeto infractor afiliados al sindicato afectado</a:t>
            </a:r>
            <a:r>
              <a:rPr lang="es-PE" sz="1400" b="1" dirty="0">
                <a:solidFill>
                  <a:schemeClr val="tx1"/>
                </a:solidFill>
              </a:rPr>
              <a:t> </a:t>
            </a:r>
            <a:r>
              <a:rPr lang="es-PE" altLang="es-PE" sz="1400" b="1" dirty="0">
                <a:solidFill>
                  <a:schemeClr val="tx1"/>
                </a:solidFill>
              </a:rPr>
              <a:t>o al total de trabajadores del sujeto infractor pertenecientes al </a:t>
            </a:r>
            <a:r>
              <a:rPr lang="es-PE" altLang="es-PE" sz="1400" b="1" u="sng" dirty="0">
                <a:solidFill>
                  <a:schemeClr val="tx1"/>
                </a:solidFill>
              </a:rPr>
              <a:t>ámbito de las organizaciones sindicales afectadas de segundo o tercer grado</a:t>
            </a:r>
            <a:r>
              <a:rPr lang="es-PE" altLang="es-PE" sz="1400" b="1" dirty="0">
                <a:solidFill>
                  <a:schemeClr val="tx1"/>
                </a:solidFill>
              </a:rPr>
              <a:t>, según corresponda</a:t>
            </a:r>
            <a:endParaRPr lang="es-PE" sz="1400" b="1" dirty="0">
              <a:solidFill>
                <a:schemeClr val="tx1"/>
              </a:solidFill>
            </a:endParaRPr>
          </a:p>
        </p:txBody>
      </p:sp>
      <p:sp>
        <p:nvSpPr>
          <p:cNvPr id="9" name="8 Pentágono"/>
          <p:cNvSpPr/>
          <p:nvPr/>
        </p:nvSpPr>
        <p:spPr>
          <a:xfrm>
            <a:off x="730757" y="2326994"/>
            <a:ext cx="6875717" cy="1872052"/>
          </a:xfrm>
          <a:prstGeom prst="homePlate">
            <a:avLst>
              <a:gd name="adj" fmla="val 31637"/>
            </a:avLst>
          </a:prstGeom>
          <a:solidFill>
            <a:schemeClr val="tx1">
              <a:lumMod val="85000"/>
              <a:lumOff val="15000"/>
            </a:schemeClr>
          </a:solidFill>
        </p:spPr>
        <p:style>
          <a:lnRef idx="1">
            <a:schemeClr val="dk1"/>
          </a:lnRef>
          <a:fillRef idx="2">
            <a:schemeClr val="dk1"/>
          </a:fillRef>
          <a:effectRef idx="1">
            <a:schemeClr val="dk1"/>
          </a:effectRef>
          <a:fontRef idx="minor">
            <a:schemeClr val="dk1"/>
          </a:fontRef>
        </p:style>
        <p:txBody>
          <a:bodyPr anchor="ctr"/>
          <a:lstStyle/>
          <a:p>
            <a:pPr algn="just">
              <a:defRPr/>
            </a:pPr>
            <a:r>
              <a:rPr lang="es-PE" altLang="es-PE" sz="1400" b="1" dirty="0">
                <a:solidFill>
                  <a:schemeClr val="bg1"/>
                </a:solidFill>
                <a:latin typeface="+mj-lt"/>
              </a:rPr>
              <a:t>Infracciones referidas al incumplimiento de las disposiciones sobre cuotas sindicales y facilidades para el ejercicio de la actividad sindical; a la realización de actos que afecten la libertad sindical -con excepción de las vinculadas con la constitución de sindicatos-; y a la transgresión a las garantías reconocidas a los candidatos a dirigentes sindicales.</a:t>
            </a:r>
            <a:r>
              <a:rPr lang="es-PE" sz="1400" b="1" dirty="0">
                <a:solidFill>
                  <a:schemeClr val="bg1"/>
                </a:solidFill>
                <a:latin typeface="+mj-lt"/>
              </a:rPr>
              <a:t> (24.10, 24.11, 25.10, 25.11 y 25.12) </a:t>
            </a:r>
          </a:p>
        </p:txBody>
      </p:sp>
      <p:sp>
        <p:nvSpPr>
          <p:cNvPr id="10" name="9 Pentágono"/>
          <p:cNvSpPr/>
          <p:nvPr/>
        </p:nvSpPr>
        <p:spPr>
          <a:xfrm>
            <a:off x="798652" y="4414003"/>
            <a:ext cx="6807822" cy="1761100"/>
          </a:xfrm>
          <a:prstGeom prst="homePlate">
            <a:avLst>
              <a:gd name="adj" fmla="val 12639"/>
            </a:avLst>
          </a:prstGeom>
          <a:solidFill>
            <a:schemeClr val="tx1"/>
          </a:solidFill>
        </p:spPr>
        <p:style>
          <a:lnRef idx="1">
            <a:schemeClr val="dk1"/>
          </a:lnRef>
          <a:fillRef idx="2">
            <a:schemeClr val="dk1"/>
          </a:fillRef>
          <a:effectRef idx="1">
            <a:schemeClr val="dk1"/>
          </a:effectRef>
          <a:fontRef idx="minor">
            <a:schemeClr val="dk1"/>
          </a:fontRef>
        </p:style>
        <p:txBody>
          <a:bodyPr anchor="ctr"/>
          <a:lstStyle/>
          <a:p>
            <a:pPr algn="just">
              <a:defRPr/>
            </a:pPr>
            <a:r>
              <a:rPr lang="es-PE" altLang="es-PE" sz="1400" b="1" dirty="0">
                <a:solidFill>
                  <a:schemeClr val="bg1"/>
                </a:solidFill>
                <a:latin typeface="+mj-lt"/>
              </a:rPr>
              <a:t>Infracciones relacionadas con el incumplimiento de las disposiciones relacionadas con la entrega de información sobre la situación económica, financiera, social de la empresa durante la negociación colectiva; la negativa a recibir el pliego de reclamos, salvo causa legal o convencional objetivamente demostrable; la realización de actos que impidan el libre ejercicio del derecho de huelga; y, la transgresión de las garantías reconocidas a los miembros de comisiones negociadoras. </a:t>
            </a:r>
            <a:r>
              <a:rPr lang="es-PE" sz="1400" b="1" dirty="0">
                <a:solidFill>
                  <a:schemeClr val="bg1"/>
                </a:solidFill>
                <a:latin typeface="+mj-lt"/>
              </a:rPr>
              <a:t>(24.9, 25.8, 25.9 y 25.11)  </a:t>
            </a:r>
          </a:p>
        </p:txBody>
      </p:sp>
      <p:sp>
        <p:nvSpPr>
          <p:cNvPr id="11" name="10 CuadroTexto"/>
          <p:cNvSpPr txBox="1"/>
          <p:nvPr/>
        </p:nvSpPr>
        <p:spPr>
          <a:xfrm>
            <a:off x="7770247" y="4545794"/>
            <a:ext cx="3466804" cy="1384995"/>
          </a:xfrm>
          <a:prstGeom prst="rect">
            <a:avLst/>
          </a:prstGeom>
          <a:solidFill>
            <a:schemeClr val="bg1"/>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es-PE"/>
            </a:defPPr>
            <a:lvl1pPr>
              <a:defRPr sz="2000" b="1"/>
            </a:lvl1pPr>
          </a:lstStyle>
          <a:p>
            <a:pPr algn="just">
              <a:defRPr/>
            </a:pPr>
            <a:endParaRPr lang="es-PE" sz="1400" dirty="0">
              <a:solidFill>
                <a:schemeClr val="bg2"/>
              </a:solidFill>
              <a:latin typeface="Gill Sans" pitchFamily="34" charset="0"/>
            </a:endParaRPr>
          </a:p>
          <a:p>
            <a:pPr algn="just">
              <a:defRPr/>
            </a:pPr>
            <a:r>
              <a:rPr lang="es-PE" sz="1400" dirty="0">
                <a:solidFill>
                  <a:schemeClr val="tx1"/>
                </a:solidFill>
              </a:rPr>
              <a:t>Al </a:t>
            </a:r>
            <a:r>
              <a:rPr lang="es-PE" sz="1400" u="sng" dirty="0">
                <a:solidFill>
                  <a:schemeClr val="tx1"/>
                </a:solidFill>
              </a:rPr>
              <a:t>total de trabajadores</a:t>
            </a:r>
            <a:r>
              <a:rPr lang="es-PE" sz="1400" dirty="0">
                <a:solidFill>
                  <a:schemeClr val="tx1"/>
                </a:solidFill>
              </a:rPr>
              <a:t> del sujeto infractor comprendidos en </a:t>
            </a:r>
            <a:r>
              <a:rPr lang="es-PE" sz="1400" dirty="0" smtClean="0">
                <a:solidFill>
                  <a:schemeClr val="tx1"/>
                </a:solidFill>
              </a:rPr>
              <a:t>el </a:t>
            </a:r>
            <a:r>
              <a:rPr lang="es-PE" sz="1400" u="sng" dirty="0" smtClean="0">
                <a:solidFill>
                  <a:schemeClr val="tx1"/>
                </a:solidFill>
              </a:rPr>
              <a:t>ámbito de la negociación colectiva o huelga</a:t>
            </a:r>
            <a:r>
              <a:rPr lang="es-PE" sz="1400" dirty="0" smtClean="0">
                <a:solidFill>
                  <a:schemeClr val="tx1"/>
                </a:solidFill>
              </a:rPr>
              <a:t>, </a:t>
            </a:r>
            <a:r>
              <a:rPr lang="es-PE" sz="1400" dirty="0">
                <a:solidFill>
                  <a:schemeClr val="tx1"/>
                </a:solidFill>
              </a:rPr>
              <a:t>según </a:t>
            </a:r>
            <a:r>
              <a:rPr lang="es-PE" sz="1400" dirty="0" smtClean="0">
                <a:solidFill>
                  <a:schemeClr val="tx1"/>
                </a:solidFill>
              </a:rPr>
              <a:t>corresponda</a:t>
            </a:r>
            <a:endParaRPr lang="es-PE" sz="1400" dirty="0">
              <a:solidFill>
                <a:schemeClr val="tx1"/>
              </a:solidFill>
              <a:latin typeface="Gill Sans" pitchFamily="34" charset="0"/>
            </a:endParaRPr>
          </a:p>
          <a:p>
            <a:pPr algn="just">
              <a:defRPr/>
            </a:pPr>
            <a:endParaRPr lang="es-PE" sz="1400" dirty="0">
              <a:solidFill>
                <a:schemeClr val="bg2"/>
              </a:solidFill>
              <a:latin typeface="Gill Sans" pitchFamily="34" charset="0"/>
            </a:endParaRPr>
          </a:p>
        </p:txBody>
      </p:sp>
      <p:sp>
        <p:nvSpPr>
          <p:cNvPr id="94216" name="5 CuadroTexto"/>
          <p:cNvSpPr txBox="1">
            <a:spLocks noChangeArrowheads="1"/>
          </p:cNvSpPr>
          <p:nvPr/>
        </p:nvSpPr>
        <p:spPr bwMode="auto">
          <a:xfrm>
            <a:off x="640897" y="763926"/>
            <a:ext cx="8370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PE" altLang="es-PE" sz="2000" dirty="0">
                <a:latin typeface="Calibri Light" panose="020F0302020204030204" pitchFamily="34" charset="0"/>
                <a:cs typeface="Calibri Light" panose="020F0302020204030204" pitchFamily="34" charset="0"/>
              </a:rPr>
              <a:t>Para el cálculo de la multa se considerará como </a:t>
            </a:r>
            <a:r>
              <a:rPr lang="es-PE" altLang="es-PE" sz="2000" u="sng" dirty="0">
                <a:solidFill>
                  <a:srgbClr val="C00000"/>
                </a:solidFill>
                <a:latin typeface="Calibri Light" panose="020F0302020204030204" pitchFamily="34" charset="0"/>
                <a:cs typeface="Calibri Light" panose="020F0302020204030204" pitchFamily="34" charset="0"/>
              </a:rPr>
              <a:t>trabajadores afectados</a:t>
            </a:r>
            <a:r>
              <a:rPr lang="es-PE" altLang="es-PE" sz="2000" dirty="0">
                <a:latin typeface="Calibri Light" panose="020F0302020204030204" pitchFamily="34" charset="0"/>
                <a:cs typeface="Calibri Light" panose="020F0302020204030204" pitchFamily="34" charset="0"/>
              </a:rPr>
              <a:t>:</a:t>
            </a:r>
            <a:endParaRPr lang="es-PE" altLang="es-PE" sz="1350" dirty="0">
              <a:solidFill>
                <a:srgbClr val="000000"/>
              </a:solidFill>
              <a:latin typeface="Calibri Light" panose="020F0302020204030204" pitchFamily="34" charset="0"/>
              <a:cs typeface="Calibri Light" panose="020F0302020204030204" pitchFamily="34" charset="0"/>
            </a:endParaRPr>
          </a:p>
        </p:txBody>
      </p:sp>
      <p:sp>
        <p:nvSpPr>
          <p:cNvPr id="94217" name="2 CuadroTexto"/>
          <p:cNvSpPr txBox="1">
            <a:spLocks noChangeArrowheads="1"/>
          </p:cNvSpPr>
          <p:nvPr/>
        </p:nvSpPr>
        <p:spPr bwMode="auto">
          <a:xfrm>
            <a:off x="4264351" y="22405"/>
            <a:ext cx="44267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PE" altLang="es-PE" sz="2400" b="1" dirty="0">
                <a:solidFill>
                  <a:srgbClr val="002060"/>
                </a:solidFill>
                <a:latin typeface="Calibri Light" panose="020F0302020204030204" pitchFamily="34" charset="0"/>
                <a:cs typeface="Calibri Light" panose="020F0302020204030204" pitchFamily="34" charset="0"/>
              </a:rPr>
              <a:t>Afectación de </a:t>
            </a:r>
            <a:r>
              <a:rPr lang="es-PE" altLang="es-PE" sz="2400" b="1" u="sng" dirty="0">
                <a:solidFill>
                  <a:srgbClr val="002060"/>
                </a:solidFill>
                <a:latin typeface="Calibri Light" panose="020F0302020204030204" pitchFamily="34" charset="0"/>
                <a:cs typeface="Calibri Light" panose="020F0302020204030204" pitchFamily="34" charset="0"/>
              </a:rPr>
              <a:t>derechos colectivos</a:t>
            </a:r>
            <a:r>
              <a:rPr lang="es-PE" altLang="es-PE" sz="2400" b="1" dirty="0">
                <a:solidFill>
                  <a:srgbClr val="002060"/>
                </a:solidFill>
                <a:latin typeface="Calibri Light" panose="020F0302020204030204" pitchFamily="34" charset="0"/>
                <a:cs typeface="Calibri Light" panose="020F0302020204030204" pitchFamily="34" charset="0"/>
              </a:rPr>
              <a:t> </a:t>
            </a:r>
            <a:endParaRPr lang="es-PE" altLang="es-PE" sz="2400" b="1" dirty="0" smtClean="0">
              <a:solidFill>
                <a:srgbClr val="002060"/>
              </a:solidFill>
              <a:latin typeface="Calibri Light" panose="020F0302020204030204" pitchFamily="34" charset="0"/>
              <a:cs typeface="Calibri Light" panose="020F0302020204030204" pitchFamily="34" charset="0"/>
            </a:endParaRPr>
          </a:p>
          <a:p>
            <a:pPr algn="ctr" eaLnBrk="1" hangingPunct="1">
              <a:lnSpc>
                <a:spcPct val="100000"/>
              </a:lnSpc>
              <a:spcBef>
                <a:spcPct val="0"/>
              </a:spcBef>
              <a:buFontTx/>
              <a:buNone/>
            </a:pPr>
            <a:r>
              <a:rPr lang="es-PE" altLang="es-PE" sz="1800" b="1" dirty="0" smtClean="0">
                <a:latin typeface="Calibri Light" panose="020F0302020204030204" pitchFamily="34" charset="0"/>
                <a:cs typeface="Calibri Light" panose="020F0302020204030204" pitchFamily="34" charset="0"/>
              </a:rPr>
              <a:t>(</a:t>
            </a:r>
            <a:r>
              <a:rPr lang="es-PE" altLang="es-PE" sz="1800" b="1" dirty="0">
                <a:latin typeface="Calibri Light" panose="020F0302020204030204" pitchFamily="34" charset="0"/>
                <a:cs typeface="Calibri Light" panose="020F0302020204030204" pitchFamily="34" charset="0"/>
              </a:rPr>
              <a:t>Artículo 48.1-B del R-GLIT)</a:t>
            </a:r>
            <a:endParaRPr lang="es-PE" sz="1800" dirty="0">
              <a:latin typeface="Calibri Light" panose="020F0302020204030204" pitchFamily="34" charset="0"/>
              <a:cs typeface="Calibri Light" panose="020F0302020204030204" pitchFamily="34" charset="0"/>
            </a:endParaRPr>
          </a:p>
        </p:txBody>
      </p:sp>
      <p:sp>
        <p:nvSpPr>
          <p:cNvPr id="3" name="CuadroTexto 2">
            <a:extLst>
              <a:ext uri="{FF2B5EF4-FFF2-40B4-BE49-F238E27FC236}">
                <a16:creationId xmlns:a16="http://schemas.microsoft.com/office/drawing/2014/main" id="{005AE14C-2AEF-49BC-AC51-57CAA1D93646}"/>
              </a:ext>
            </a:extLst>
          </p:cNvPr>
          <p:cNvSpPr txBox="1"/>
          <p:nvPr/>
        </p:nvSpPr>
        <p:spPr>
          <a:xfrm>
            <a:off x="4491380" y="6320338"/>
            <a:ext cx="4110153" cy="369332"/>
          </a:xfrm>
          <a:prstGeom prst="rect">
            <a:avLst/>
          </a:prstGeom>
          <a:noFill/>
        </p:spPr>
        <p:txBody>
          <a:bodyPr wrap="square" rtlCol="0">
            <a:spAutoFit/>
          </a:bodyPr>
          <a:lstStyle/>
          <a:p>
            <a:r>
              <a:rPr lang="es-ES" b="1" dirty="0">
                <a:solidFill>
                  <a:schemeClr val="accent6">
                    <a:lumMod val="50000"/>
                  </a:schemeClr>
                </a:solidFill>
              </a:rPr>
              <a:t>Pre “agravamiento” de estas infracciones</a:t>
            </a:r>
            <a:endParaRPr lang="es-PE" b="1" dirty="0">
              <a:solidFill>
                <a:schemeClr val="accent6">
                  <a:lumMod val="50000"/>
                </a:schemeClr>
              </a:solidFill>
            </a:endParaRPr>
          </a:p>
        </p:txBody>
      </p:sp>
    </p:spTree>
    <p:extLst>
      <p:ext uri="{BB962C8B-B14F-4D97-AF65-F5344CB8AC3E}">
        <p14:creationId xmlns:p14="http://schemas.microsoft.com/office/powerpoint/2010/main" val="259373086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Marcador de contenido"/>
          <p:cNvSpPr>
            <a:spLocks noGrp="1"/>
          </p:cNvSpPr>
          <p:nvPr>
            <p:ph idx="1"/>
          </p:nvPr>
        </p:nvSpPr>
        <p:spPr>
          <a:xfrm>
            <a:off x="1828800" y="1154555"/>
            <a:ext cx="8682527" cy="5015509"/>
          </a:xfrm>
        </p:spPr>
        <p:txBody>
          <a:bodyPr rtlCol="0">
            <a:normAutofit fontScale="25000" lnSpcReduction="20000"/>
          </a:bodyPr>
          <a:lstStyle/>
          <a:p>
            <a:pPr marL="68580" indent="-68580">
              <a:buNone/>
              <a:defRPr/>
            </a:pPr>
            <a:endParaRPr lang="es-PE" altLang="es-PE" sz="1800" b="1" dirty="0">
              <a:solidFill>
                <a:schemeClr val="tx1">
                  <a:lumMod val="75000"/>
                  <a:lumOff val="25000"/>
                </a:schemeClr>
              </a:solidFill>
              <a:latin typeface="Gill Sans" pitchFamily="34" charset="0"/>
            </a:endParaRPr>
          </a:p>
          <a:p>
            <a:pPr marL="0" indent="0" algn="ctr">
              <a:lnSpc>
                <a:spcPct val="120000"/>
              </a:lnSpc>
              <a:spcBef>
                <a:spcPts val="0"/>
              </a:spcBef>
              <a:buNone/>
              <a:defRPr/>
            </a:pPr>
            <a:endParaRPr lang="es-PE" altLang="es-PE" sz="1800" b="1" dirty="0">
              <a:solidFill>
                <a:schemeClr val="tx1">
                  <a:lumMod val="75000"/>
                  <a:lumOff val="25000"/>
                </a:schemeClr>
              </a:solidFill>
              <a:latin typeface="Gill Sans" pitchFamily="34" charset="0"/>
            </a:endParaRPr>
          </a:p>
          <a:p>
            <a:pPr marL="0" indent="0" algn="ctr">
              <a:lnSpc>
                <a:spcPct val="120000"/>
              </a:lnSpc>
              <a:spcBef>
                <a:spcPts val="0"/>
              </a:spcBef>
              <a:buNone/>
              <a:defRPr/>
            </a:pPr>
            <a:endParaRPr lang="es-PE" altLang="es-PE" sz="7200" b="1" dirty="0">
              <a:solidFill>
                <a:schemeClr val="tx1">
                  <a:lumMod val="75000"/>
                  <a:lumOff val="25000"/>
                </a:schemeClr>
              </a:solidFill>
            </a:endParaRPr>
          </a:p>
          <a:p>
            <a:pPr marL="0" indent="0" algn="ctr">
              <a:lnSpc>
                <a:spcPct val="120000"/>
              </a:lnSpc>
              <a:spcBef>
                <a:spcPts val="0"/>
              </a:spcBef>
              <a:buNone/>
              <a:defRPr/>
            </a:pPr>
            <a:endParaRPr lang="es-PE" altLang="es-PE" sz="7200" b="1" dirty="0">
              <a:solidFill>
                <a:schemeClr val="tx1">
                  <a:lumMod val="75000"/>
                  <a:lumOff val="25000"/>
                </a:schemeClr>
              </a:solidFill>
            </a:endParaRPr>
          </a:p>
          <a:p>
            <a:pPr marL="0" indent="0" algn="ctr">
              <a:lnSpc>
                <a:spcPct val="120000"/>
              </a:lnSpc>
              <a:spcBef>
                <a:spcPts val="0"/>
              </a:spcBef>
              <a:buNone/>
              <a:defRPr/>
            </a:pPr>
            <a:endParaRPr lang="es-PE" altLang="es-PE" sz="7200" b="1" dirty="0">
              <a:solidFill>
                <a:schemeClr val="tx1">
                  <a:lumMod val="75000"/>
                  <a:lumOff val="25000"/>
                </a:schemeClr>
              </a:solidFill>
            </a:endParaRPr>
          </a:p>
          <a:p>
            <a:pPr marL="0" indent="0" algn="ctr">
              <a:lnSpc>
                <a:spcPct val="120000"/>
              </a:lnSpc>
              <a:spcBef>
                <a:spcPts val="0"/>
              </a:spcBef>
              <a:buNone/>
              <a:defRPr/>
            </a:pPr>
            <a:endParaRPr lang="es-PE" altLang="es-PE" sz="7200" b="1" dirty="0">
              <a:solidFill>
                <a:schemeClr val="tx1">
                  <a:lumMod val="75000"/>
                  <a:lumOff val="25000"/>
                </a:schemeClr>
              </a:solidFill>
            </a:endParaRPr>
          </a:p>
          <a:p>
            <a:pPr marL="0" indent="0" algn="ctr">
              <a:lnSpc>
                <a:spcPct val="120000"/>
              </a:lnSpc>
              <a:spcBef>
                <a:spcPts val="0"/>
              </a:spcBef>
              <a:buNone/>
              <a:defRPr/>
            </a:pPr>
            <a:endParaRPr lang="es-PE" altLang="es-PE" sz="7200" b="1" dirty="0">
              <a:solidFill>
                <a:schemeClr val="tx1">
                  <a:lumMod val="75000"/>
                  <a:lumOff val="25000"/>
                </a:schemeClr>
              </a:solidFill>
            </a:endParaRPr>
          </a:p>
          <a:p>
            <a:pPr marL="803275" indent="0" algn="ctr">
              <a:lnSpc>
                <a:spcPct val="120000"/>
              </a:lnSpc>
              <a:spcBef>
                <a:spcPts val="0"/>
              </a:spcBef>
              <a:buNone/>
              <a:defRPr/>
            </a:pPr>
            <a:endParaRPr lang="es-PE" altLang="es-PE" sz="7200" b="1" dirty="0">
              <a:solidFill>
                <a:schemeClr val="tx1">
                  <a:lumMod val="75000"/>
                  <a:lumOff val="25000"/>
                </a:schemeClr>
              </a:solidFill>
            </a:endParaRPr>
          </a:p>
          <a:p>
            <a:pPr marL="803275" indent="0" algn="ctr">
              <a:lnSpc>
                <a:spcPct val="120000"/>
              </a:lnSpc>
              <a:spcBef>
                <a:spcPts val="0"/>
              </a:spcBef>
              <a:buNone/>
              <a:defRPr/>
            </a:pPr>
            <a:endParaRPr lang="es-PE" altLang="es-PE" sz="8800" b="1" dirty="0">
              <a:solidFill>
                <a:srgbClr val="00B050"/>
              </a:solidFill>
            </a:endParaRPr>
          </a:p>
          <a:p>
            <a:pPr marL="803275" indent="0" algn="ctr">
              <a:lnSpc>
                <a:spcPct val="120000"/>
              </a:lnSpc>
              <a:spcBef>
                <a:spcPts val="0"/>
              </a:spcBef>
              <a:buNone/>
              <a:defRPr/>
            </a:pPr>
            <a:r>
              <a:rPr lang="es-PE" altLang="es-PE" sz="8800" b="1" dirty="0">
                <a:solidFill>
                  <a:schemeClr val="accent6">
                    <a:lumMod val="50000"/>
                  </a:schemeClr>
                </a:solidFill>
              </a:rPr>
              <a:t>Agravamiento de la Sanción</a:t>
            </a:r>
          </a:p>
          <a:p>
            <a:pPr marL="803275" indent="0" algn="ctr">
              <a:lnSpc>
                <a:spcPct val="120000"/>
              </a:lnSpc>
              <a:spcBef>
                <a:spcPts val="0"/>
              </a:spcBef>
              <a:buNone/>
              <a:defRPr/>
            </a:pPr>
            <a:endParaRPr lang="es-PE" altLang="es-PE" sz="8800" b="1" dirty="0">
              <a:solidFill>
                <a:srgbClr val="00B050"/>
              </a:solidFill>
            </a:endParaRPr>
          </a:p>
          <a:p>
            <a:pPr marL="1250950" indent="-447675" algn="just">
              <a:lnSpc>
                <a:spcPct val="120000"/>
              </a:lnSpc>
              <a:spcBef>
                <a:spcPts val="0"/>
              </a:spcBef>
              <a:buFont typeface="Wingdings" panose="05000000000000000000" pitchFamily="2" charset="2"/>
              <a:buChar char="§"/>
              <a:defRPr/>
            </a:pPr>
            <a:r>
              <a:rPr lang="es-PE" altLang="es-PE" sz="7200" dirty="0"/>
              <a:t>La multa se calcula en función de la </a:t>
            </a:r>
            <a:r>
              <a:rPr lang="es-PE" altLang="es-PE" sz="7200" b="1" dirty="0"/>
              <a:t>Tabla No Mype </a:t>
            </a:r>
            <a:r>
              <a:rPr lang="es-PE" altLang="es-PE" sz="7200" dirty="0"/>
              <a:t> (aun cuando  se tratara de una micro o pequeña empresa).</a:t>
            </a:r>
          </a:p>
          <a:p>
            <a:pPr marL="1250950" indent="-447675" algn="just">
              <a:lnSpc>
                <a:spcPct val="120000"/>
              </a:lnSpc>
              <a:spcBef>
                <a:spcPts val="0"/>
              </a:spcBef>
              <a:buFont typeface="Wingdings" panose="05000000000000000000" pitchFamily="2" charset="2"/>
              <a:buChar char="§"/>
              <a:defRPr/>
            </a:pPr>
            <a:r>
              <a:rPr lang="es-PE" altLang="es-PE" sz="7200" dirty="0"/>
              <a:t>Adicionalmente se les aplica una </a:t>
            </a:r>
            <a:r>
              <a:rPr lang="es-PE" altLang="es-PE" sz="7200" b="1" dirty="0"/>
              <a:t>sobretasa del 50%.</a:t>
            </a:r>
          </a:p>
          <a:p>
            <a:pPr marL="1250950" indent="-447675" algn="just">
              <a:lnSpc>
                <a:spcPct val="120000"/>
              </a:lnSpc>
              <a:spcBef>
                <a:spcPts val="0"/>
              </a:spcBef>
              <a:buFont typeface="Wingdings" panose="05000000000000000000" pitchFamily="2" charset="2"/>
              <a:buChar char="§"/>
              <a:defRPr/>
            </a:pPr>
            <a:r>
              <a:rPr lang="es-PE" altLang="es-PE" sz="7200" dirty="0"/>
              <a:t>En el caso de las micro y pequeñas empresas </a:t>
            </a:r>
            <a:r>
              <a:rPr lang="es-PE" altLang="es-PE" sz="7200" b="1" dirty="0"/>
              <a:t>registradas en el REMYPE </a:t>
            </a:r>
            <a:r>
              <a:rPr lang="es-PE" altLang="es-PE" sz="7200" dirty="0"/>
              <a:t>se les </a:t>
            </a:r>
            <a:r>
              <a:rPr lang="es-PE" altLang="es-PE" sz="7200" b="1" dirty="0"/>
              <a:t>descuenta el 50% </a:t>
            </a:r>
            <a:r>
              <a:rPr lang="es-PE" altLang="es-PE" sz="7200" dirty="0"/>
              <a:t>luego de haberse aplicado la sobretasa.</a:t>
            </a:r>
            <a:r>
              <a:rPr lang="es-PE" altLang="es-PE" sz="7200" b="1" dirty="0"/>
              <a:t>  </a:t>
            </a:r>
          </a:p>
          <a:p>
            <a:pPr marL="1250950" indent="-447675" algn="just">
              <a:lnSpc>
                <a:spcPct val="120000"/>
              </a:lnSpc>
              <a:spcBef>
                <a:spcPts val="0"/>
              </a:spcBef>
              <a:buFont typeface="Wingdings" panose="05000000000000000000" pitchFamily="2" charset="2"/>
              <a:buChar char="§"/>
              <a:defRPr/>
            </a:pPr>
            <a:r>
              <a:rPr lang="es-PE" altLang="es-PE" sz="7200" dirty="0"/>
              <a:t>No aplica en estos supuestos el límite del</a:t>
            </a:r>
            <a:r>
              <a:rPr lang="es-PE" altLang="es-PE" sz="7200" b="1" dirty="0"/>
              <a:t> 1% del total de ingresos netos </a:t>
            </a:r>
            <a:r>
              <a:rPr lang="es-PE" altLang="es-PE" sz="7200" dirty="0"/>
              <a:t>percibidos por las micro y pequeñas empresas inscritas en el REMYPE.</a:t>
            </a:r>
          </a:p>
          <a:p>
            <a:pPr marL="393700" indent="0" algn="just">
              <a:lnSpc>
                <a:spcPct val="120000"/>
              </a:lnSpc>
              <a:spcBef>
                <a:spcPts val="0"/>
              </a:spcBef>
              <a:buNone/>
              <a:defRPr/>
            </a:pPr>
            <a:r>
              <a:rPr lang="es-PE" altLang="es-PE" sz="7200" dirty="0">
                <a:solidFill>
                  <a:schemeClr val="tx1">
                    <a:lumMod val="75000"/>
                    <a:lumOff val="25000"/>
                  </a:schemeClr>
                </a:solidFill>
              </a:rPr>
              <a:t> </a:t>
            </a:r>
          </a:p>
          <a:p>
            <a:pPr marL="1250950" indent="-857250" algn="just">
              <a:lnSpc>
                <a:spcPct val="120000"/>
              </a:lnSpc>
              <a:spcBef>
                <a:spcPts val="0"/>
              </a:spcBef>
              <a:buFont typeface="Wingdings" panose="05000000000000000000" pitchFamily="2" charset="2"/>
              <a:buChar char="§"/>
              <a:defRPr/>
            </a:pPr>
            <a:endParaRPr lang="es-PE" altLang="es-PE" sz="7200" b="1" dirty="0">
              <a:solidFill>
                <a:schemeClr val="tx1">
                  <a:lumMod val="75000"/>
                  <a:lumOff val="25000"/>
                </a:schemeClr>
              </a:solidFill>
            </a:endParaRPr>
          </a:p>
          <a:p>
            <a:pPr marL="1250950" indent="-857250" algn="just">
              <a:lnSpc>
                <a:spcPct val="120000"/>
              </a:lnSpc>
              <a:spcBef>
                <a:spcPts val="0"/>
              </a:spcBef>
              <a:buFont typeface="Wingdings" panose="05000000000000000000" pitchFamily="2" charset="2"/>
              <a:buChar char="§"/>
              <a:defRPr/>
            </a:pPr>
            <a:endParaRPr lang="es-PE" altLang="es-PE" sz="7200" b="1" dirty="0">
              <a:solidFill>
                <a:schemeClr val="tx1">
                  <a:lumMod val="75000"/>
                  <a:lumOff val="25000"/>
                </a:schemeClr>
              </a:solidFill>
            </a:endParaRPr>
          </a:p>
          <a:p>
            <a:pPr marL="1250950" indent="-857250" algn="just">
              <a:buFont typeface="Wingdings" panose="05000000000000000000" pitchFamily="2" charset="2"/>
              <a:buChar char="§"/>
              <a:defRPr/>
            </a:pPr>
            <a:endParaRPr lang="es-PE" altLang="es-PE" sz="7200" b="1" dirty="0">
              <a:solidFill>
                <a:schemeClr val="tx1">
                  <a:lumMod val="75000"/>
                  <a:lumOff val="25000"/>
                </a:schemeClr>
              </a:solidFill>
            </a:endParaRPr>
          </a:p>
          <a:p>
            <a:pPr marL="68580" indent="-68580">
              <a:buNone/>
              <a:defRPr/>
            </a:pPr>
            <a:endParaRPr lang="es-PE" altLang="es-PE" sz="7200" b="1" dirty="0">
              <a:solidFill>
                <a:schemeClr val="tx1">
                  <a:lumMod val="75000"/>
                  <a:lumOff val="25000"/>
                </a:schemeClr>
              </a:solidFill>
            </a:endParaRPr>
          </a:p>
          <a:p>
            <a:pPr marL="68580" indent="-68580">
              <a:buNone/>
              <a:defRPr/>
            </a:pPr>
            <a:endParaRPr lang="es-PE" altLang="es-PE" b="1" dirty="0">
              <a:solidFill>
                <a:schemeClr val="tx1">
                  <a:lumMod val="75000"/>
                  <a:lumOff val="25000"/>
                </a:schemeClr>
              </a:solidFill>
              <a:latin typeface="Gill Sans" pitchFamily="34" charset="0"/>
            </a:endParaRPr>
          </a:p>
          <a:p>
            <a:pPr marL="68580" indent="-68580">
              <a:buNone/>
              <a:defRPr/>
            </a:pPr>
            <a:endParaRPr lang="es-PE" altLang="es-PE" b="1" dirty="0">
              <a:solidFill>
                <a:schemeClr val="tx1">
                  <a:lumMod val="75000"/>
                  <a:lumOff val="25000"/>
                </a:schemeClr>
              </a:solidFill>
              <a:latin typeface="Gill Sans" pitchFamily="34" charset="0"/>
            </a:endParaRPr>
          </a:p>
          <a:p>
            <a:pPr marL="68580" indent="-68580">
              <a:buNone/>
              <a:defRPr/>
            </a:pPr>
            <a:r>
              <a:rPr lang="es-PE" altLang="es-PE" sz="1200" dirty="0">
                <a:solidFill>
                  <a:schemeClr val="tx1">
                    <a:lumMod val="75000"/>
                    <a:lumOff val="25000"/>
                  </a:schemeClr>
                </a:solidFill>
                <a:latin typeface="Gill Sans" pitchFamily="34" charset="0"/>
              </a:rPr>
              <a:t> </a:t>
            </a:r>
          </a:p>
          <a:p>
            <a:pPr marL="68580" indent="-68580">
              <a:buNone/>
              <a:defRPr/>
            </a:pPr>
            <a:r>
              <a:rPr lang="es-PE" altLang="es-PE" sz="1200" dirty="0">
                <a:solidFill>
                  <a:schemeClr val="tx1">
                    <a:lumMod val="75000"/>
                    <a:lumOff val="25000"/>
                  </a:schemeClr>
                </a:solidFill>
                <a:latin typeface="Gill Sans" pitchFamily="34" charset="0"/>
              </a:rPr>
              <a:t>	</a:t>
            </a:r>
          </a:p>
        </p:txBody>
      </p:sp>
      <p:sp>
        <p:nvSpPr>
          <p:cNvPr id="96259" name="1 Título"/>
          <p:cNvSpPr txBox="1">
            <a:spLocks/>
          </p:cNvSpPr>
          <p:nvPr/>
        </p:nvSpPr>
        <p:spPr bwMode="auto">
          <a:xfrm>
            <a:off x="4165301" y="242800"/>
            <a:ext cx="4782146" cy="74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PE" altLang="es-PE" sz="2400" b="1" dirty="0">
                <a:solidFill>
                  <a:srgbClr val="002060"/>
                </a:solidFill>
                <a:latin typeface="Calibri Light" panose="020F0302020204030204" pitchFamily="34" charset="0"/>
                <a:cs typeface="Calibri Light" panose="020F0302020204030204" pitchFamily="34" charset="0"/>
              </a:rPr>
              <a:t>Afectación de derechos colectivos </a:t>
            </a:r>
          </a:p>
          <a:p>
            <a:pPr algn="ctr" eaLnBrk="1" hangingPunct="1">
              <a:lnSpc>
                <a:spcPct val="100000"/>
              </a:lnSpc>
              <a:spcBef>
                <a:spcPct val="0"/>
              </a:spcBef>
              <a:buFontTx/>
              <a:buNone/>
            </a:pPr>
            <a:r>
              <a:rPr lang="es-PE" altLang="es-PE" sz="1800" b="1" dirty="0">
                <a:solidFill>
                  <a:schemeClr val="accent5">
                    <a:lumMod val="50000"/>
                  </a:schemeClr>
                </a:solidFill>
                <a:latin typeface="Calibri Light" panose="020F0302020204030204" pitchFamily="34" charset="0"/>
                <a:cs typeface="Calibri Light" panose="020F0302020204030204" pitchFamily="34" charset="0"/>
              </a:rPr>
              <a:t>(Artículo 48.1-B)</a:t>
            </a:r>
            <a:endParaRPr lang="es-PE" sz="1800" dirty="0">
              <a:solidFill>
                <a:schemeClr val="accent5">
                  <a:lumMod val="50000"/>
                </a:schemeClr>
              </a:solidFill>
              <a:latin typeface="Calibri Light" panose="020F0302020204030204" pitchFamily="34" charset="0"/>
              <a:cs typeface="Calibri Light" panose="020F0302020204030204" pitchFamily="34" charset="0"/>
            </a:endParaRPr>
          </a:p>
        </p:txBody>
      </p:sp>
      <p:pic>
        <p:nvPicPr>
          <p:cNvPr id="2" name="Imagen 1">
            <a:extLst>
              <a:ext uri="{FF2B5EF4-FFF2-40B4-BE49-F238E27FC236}">
                <a16:creationId xmlns:a16="http://schemas.microsoft.com/office/drawing/2014/main" id="{76A60CC0-2139-4579-8E12-AD58625E8D9F}"/>
              </a:ext>
            </a:extLst>
          </p:cNvPr>
          <p:cNvPicPr>
            <a:picLocks noChangeAspect="1"/>
          </p:cNvPicPr>
          <p:nvPr/>
        </p:nvPicPr>
        <p:blipFill>
          <a:blip r:embed="rId3"/>
          <a:stretch>
            <a:fillRect/>
          </a:stretch>
        </p:blipFill>
        <p:spPr>
          <a:xfrm>
            <a:off x="4528781" y="1154555"/>
            <a:ext cx="3754582" cy="1788191"/>
          </a:xfrm>
          <a:prstGeom prst="rect">
            <a:avLst/>
          </a:prstGeom>
        </p:spPr>
      </p:pic>
    </p:spTree>
    <p:extLst>
      <p:ext uri="{BB962C8B-B14F-4D97-AF65-F5344CB8AC3E}">
        <p14:creationId xmlns:p14="http://schemas.microsoft.com/office/powerpoint/2010/main" val="1466173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Pentágono"/>
          <p:cNvSpPr/>
          <p:nvPr/>
        </p:nvSpPr>
        <p:spPr>
          <a:xfrm>
            <a:off x="348280" y="900546"/>
            <a:ext cx="9477616" cy="5876428"/>
          </a:xfrm>
          <a:prstGeom prst="homePlate">
            <a:avLst>
              <a:gd name="adj" fmla="val 6593"/>
            </a:avLst>
          </a:prstGeom>
          <a:solidFill>
            <a:schemeClr val="tx1"/>
          </a:solidFill>
        </p:spPr>
        <p:style>
          <a:lnRef idx="1">
            <a:schemeClr val="dk1"/>
          </a:lnRef>
          <a:fillRef idx="2">
            <a:schemeClr val="dk1"/>
          </a:fillRef>
          <a:effectRef idx="1">
            <a:schemeClr val="dk1"/>
          </a:effectRef>
          <a:fontRef idx="minor">
            <a:schemeClr val="dk1"/>
          </a:fontRef>
        </p:style>
        <p:txBody>
          <a:bodyPr anchor="ctr"/>
          <a:lstStyle/>
          <a:p>
            <a:pPr marL="285750" indent="-285750" algn="just">
              <a:buFont typeface="Wingdings" panose="05000000000000000000" pitchFamily="2" charset="2"/>
              <a:buChar char="§"/>
              <a:defRPr/>
            </a:pPr>
            <a:r>
              <a:rPr lang="es-PE" sz="1400" dirty="0">
                <a:solidFill>
                  <a:schemeClr val="bg1"/>
                </a:solidFill>
                <a:latin typeface="Gill Sans" pitchFamily="34" charset="0"/>
              </a:rPr>
              <a:t> </a:t>
            </a:r>
            <a:r>
              <a:rPr lang="es-PE" sz="1400" b="1" dirty="0">
                <a:solidFill>
                  <a:schemeClr val="bg1"/>
                </a:solidFill>
              </a:rPr>
              <a:t>El incumplimiento de las disposiciones relacionadas con la protección de las mujeres trabajadoras durante los períodos de embarazo y lactancia. (25.16)</a:t>
            </a:r>
          </a:p>
          <a:p>
            <a:pPr algn="just">
              <a:defRPr/>
            </a:pPr>
            <a:r>
              <a:rPr lang="es-PE" sz="1400" b="1" dirty="0">
                <a:solidFill>
                  <a:schemeClr val="bg1"/>
                </a:solidFill>
              </a:rPr>
              <a:t> </a:t>
            </a:r>
          </a:p>
          <a:p>
            <a:pPr marL="285750" indent="-285750" algn="just">
              <a:buFont typeface="Wingdings" panose="05000000000000000000" pitchFamily="2" charset="2"/>
              <a:buChar char="§"/>
              <a:defRPr/>
            </a:pPr>
            <a:r>
              <a:rPr lang="es-PE" sz="1400" b="1" dirty="0">
                <a:solidFill>
                  <a:schemeClr val="bg1"/>
                </a:solidFill>
              </a:rPr>
              <a:t>Discriminación en la oferta de empleo, contratación, retribución, jornada y demás condiciones, en razón del origen, raza, color, sexo, edad idioma, religión, opinión, discapacidad, VIH del trabajador (25.17)</a:t>
            </a:r>
          </a:p>
          <a:p>
            <a:pPr algn="just">
              <a:buFont typeface="Arial" charset="0"/>
              <a:buChar char="•"/>
              <a:defRPr/>
            </a:pPr>
            <a:endParaRPr lang="es-PE" sz="1400" b="1" dirty="0">
              <a:solidFill>
                <a:schemeClr val="bg1"/>
              </a:solidFill>
            </a:endParaRPr>
          </a:p>
          <a:p>
            <a:pPr marL="285750" indent="-285750" algn="just">
              <a:buFont typeface="Wingdings" panose="05000000000000000000" pitchFamily="2" charset="2"/>
              <a:buChar char="§"/>
              <a:defRPr/>
            </a:pPr>
            <a:r>
              <a:rPr lang="es-PE" sz="1400" b="1" dirty="0">
                <a:solidFill>
                  <a:schemeClr val="bg1"/>
                </a:solidFill>
              </a:rPr>
              <a:t> El incumplimiento de la normativa sobre seguridad y salud en el trabajo que ocasione un accidente de trabajo que cause daño al cuerpo o a la salud del trabajador, que requiera asistencia o descanso médico, conforme al certificado o informe médico legal. (28.10 - </a:t>
            </a:r>
            <a:r>
              <a:rPr lang="es-PE" sz="1400" b="1" i="1" dirty="0">
                <a:solidFill>
                  <a:schemeClr val="bg1"/>
                </a:solidFill>
              </a:rPr>
              <a:t>Modificado por el D.S. 008-2020-TR</a:t>
            </a:r>
            <a:r>
              <a:rPr lang="es-PE" sz="1400" b="1" u="sng" dirty="0">
                <a:solidFill>
                  <a:schemeClr val="bg1"/>
                </a:solidFill>
              </a:rPr>
              <a:t>)</a:t>
            </a:r>
            <a:endParaRPr lang="es-PE" sz="1400" b="1" dirty="0">
              <a:solidFill>
                <a:schemeClr val="bg1"/>
              </a:solidFill>
            </a:endParaRPr>
          </a:p>
          <a:p>
            <a:pPr marL="285750" indent="-285750" algn="just">
              <a:buFont typeface="Wingdings" panose="05000000000000000000" pitchFamily="2" charset="2"/>
              <a:buChar char="§"/>
              <a:defRPr/>
            </a:pPr>
            <a:endParaRPr lang="es-PE" sz="1400" b="1" dirty="0">
              <a:solidFill>
                <a:schemeClr val="bg1"/>
              </a:solidFill>
            </a:endParaRPr>
          </a:p>
          <a:p>
            <a:pPr marL="285750" indent="-285750" algn="just">
              <a:buFont typeface="Wingdings" panose="05000000000000000000" pitchFamily="2" charset="2"/>
              <a:buChar char="§"/>
              <a:defRPr/>
            </a:pPr>
            <a:r>
              <a:rPr lang="es-PE" sz="1400" b="1" dirty="0">
                <a:solidFill>
                  <a:schemeClr val="bg1"/>
                </a:solidFill>
              </a:rPr>
              <a:t>El incumplimiento de la normativa sobre seguridad y salud en el trabajo que ocasione un accidente de trabajo mortal. (28.11 – </a:t>
            </a:r>
            <a:r>
              <a:rPr lang="es-PE" sz="1400" b="1" i="1" dirty="0">
                <a:solidFill>
                  <a:schemeClr val="bg1"/>
                </a:solidFill>
              </a:rPr>
              <a:t>Incorporado por el D.S. 008-2020-TR</a:t>
            </a:r>
            <a:r>
              <a:rPr lang="es-PE" sz="1400" b="1" dirty="0">
                <a:solidFill>
                  <a:schemeClr val="bg1"/>
                </a:solidFill>
              </a:rPr>
              <a:t>) </a:t>
            </a:r>
          </a:p>
          <a:p>
            <a:pPr algn="just">
              <a:buFont typeface="Arial" charset="0"/>
              <a:buChar char="•"/>
              <a:defRPr/>
            </a:pPr>
            <a:endParaRPr lang="es-PE" sz="1400" b="1" dirty="0">
              <a:solidFill>
                <a:schemeClr val="bg1"/>
              </a:solidFill>
            </a:endParaRPr>
          </a:p>
          <a:p>
            <a:pPr marL="285750" indent="-285750" algn="just">
              <a:buFont typeface="Wingdings" panose="05000000000000000000" pitchFamily="2" charset="2"/>
              <a:buChar char="§"/>
              <a:defRPr/>
            </a:pPr>
            <a:r>
              <a:rPr lang="es-PE" sz="1400" b="1" dirty="0">
                <a:solidFill>
                  <a:schemeClr val="bg1"/>
                </a:solidFill>
              </a:rPr>
              <a:t> La negativa injustificada o el impedimento de entrada o permanencia en un centro de trabajo o en determinadas áreas del mismo al personal. (46.1) </a:t>
            </a:r>
          </a:p>
          <a:p>
            <a:pPr algn="just">
              <a:buFont typeface="Arial" charset="0"/>
              <a:buChar char="•"/>
              <a:defRPr/>
            </a:pPr>
            <a:endParaRPr lang="es-PE" sz="1400" b="1" dirty="0">
              <a:solidFill>
                <a:schemeClr val="bg1"/>
              </a:solidFill>
            </a:endParaRPr>
          </a:p>
          <a:p>
            <a:pPr marL="285750" indent="-285750" algn="just">
              <a:buFont typeface="Wingdings" panose="05000000000000000000" pitchFamily="2" charset="2"/>
              <a:buChar char="§"/>
              <a:defRPr/>
            </a:pPr>
            <a:r>
              <a:rPr lang="es-PE" sz="1400" b="1" dirty="0">
                <a:solidFill>
                  <a:schemeClr val="bg1"/>
                </a:solidFill>
              </a:rPr>
              <a:t> La coacción, amenaza o violencia ejercida sobre los supervisores inspectores, los inspectores de trabajo y los inspectores auxiliares. (46.12)</a:t>
            </a:r>
            <a:endParaRPr lang="es-PE" sz="1400" b="1" u="sng" dirty="0">
              <a:solidFill>
                <a:schemeClr val="bg1"/>
              </a:solidFill>
            </a:endParaRPr>
          </a:p>
          <a:p>
            <a:pPr marL="285750" indent="-285750" algn="just">
              <a:buFont typeface="Wingdings" panose="05000000000000000000" pitchFamily="2" charset="2"/>
              <a:buChar char="§"/>
              <a:defRPr/>
            </a:pPr>
            <a:endParaRPr lang="es-PE" sz="1400" b="1" dirty="0">
              <a:solidFill>
                <a:schemeClr val="bg1"/>
              </a:solidFill>
            </a:endParaRPr>
          </a:p>
          <a:p>
            <a:pPr marL="285750" indent="-285750" algn="just">
              <a:buFont typeface="Wingdings" panose="05000000000000000000" pitchFamily="2" charset="2"/>
              <a:buChar char="§"/>
              <a:defRPr/>
            </a:pPr>
            <a:r>
              <a:rPr lang="es-PE" sz="1400" b="1" dirty="0">
                <a:solidFill>
                  <a:schemeClr val="bg1"/>
                </a:solidFill>
              </a:rPr>
              <a:t>Obstaculizar, por acción u omisión, la investigación de un accidente de trabajo mortal a cargo del inspector del trabajo. (46.13 – </a:t>
            </a:r>
            <a:r>
              <a:rPr lang="es-PE" sz="1400" b="1" i="1" dirty="0">
                <a:solidFill>
                  <a:schemeClr val="bg1"/>
                </a:solidFill>
              </a:rPr>
              <a:t>Incorporado por el D.S. 008-2020-TR</a:t>
            </a:r>
            <a:r>
              <a:rPr lang="es-PE" sz="1400" b="1" dirty="0">
                <a:solidFill>
                  <a:schemeClr val="bg1"/>
                </a:solidFill>
              </a:rPr>
              <a:t>)</a:t>
            </a:r>
          </a:p>
          <a:p>
            <a:pPr marL="285750" indent="-285750" algn="just">
              <a:buFont typeface="Wingdings" panose="05000000000000000000" pitchFamily="2" charset="2"/>
              <a:buChar char="§"/>
              <a:defRPr/>
            </a:pPr>
            <a:endParaRPr lang="es-PE" sz="1400" b="1" dirty="0">
              <a:solidFill>
                <a:schemeClr val="bg1"/>
              </a:solidFill>
            </a:endParaRPr>
          </a:p>
          <a:p>
            <a:pPr marL="285750" indent="-285750" algn="just">
              <a:buFont typeface="Wingdings" panose="05000000000000000000" pitchFamily="2" charset="2"/>
              <a:buChar char="§"/>
              <a:defRPr/>
            </a:pPr>
            <a:r>
              <a:rPr lang="es-PE" sz="1400" b="1" dirty="0">
                <a:solidFill>
                  <a:schemeClr val="bg1"/>
                </a:solidFill>
              </a:rPr>
              <a:t>No cumplir, en caso de accidente de trabajo mortal, con la orden de </a:t>
            </a:r>
            <a:r>
              <a:rPr lang="es-PE" sz="1400" b="1" u="sng" dirty="0">
                <a:solidFill>
                  <a:schemeClr val="bg1"/>
                </a:solidFill>
              </a:rPr>
              <a:t>cierre temporal </a:t>
            </a:r>
            <a:r>
              <a:rPr lang="es-PE" sz="1400" b="1" dirty="0">
                <a:solidFill>
                  <a:schemeClr val="bg1"/>
                </a:solidFill>
              </a:rPr>
              <a:t>del área de una unidad económica o una unidad económica dispuesta por el inspector del trabajo, alterar el lugar en el que se produjo el accidente de trabajo mortal o proporcionar información falsa o imprecisa (46.14 – </a:t>
            </a:r>
            <a:r>
              <a:rPr lang="es-PE" sz="1400" b="1" i="1" dirty="0">
                <a:solidFill>
                  <a:schemeClr val="bg1"/>
                </a:solidFill>
              </a:rPr>
              <a:t>Incorporado por el D.S. 008-2020-TR </a:t>
            </a:r>
            <a:r>
              <a:rPr lang="es-PE" sz="1400" b="1" dirty="0">
                <a:solidFill>
                  <a:schemeClr val="bg1"/>
                </a:solidFill>
              </a:rPr>
              <a:t>)</a:t>
            </a:r>
          </a:p>
          <a:p>
            <a:pPr algn="just">
              <a:buFont typeface="Arial" charset="0"/>
              <a:buChar char="•"/>
              <a:defRPr/>
            </a:pPr>
            <a:endParaRPr lang="es-PE" sz="1400" dirty="0">
              <a:solidFill>
                <a:prstClr val="black"/>
              </a:solidFill>
              <a:latin typeface="Gill Sans" pitchFamily="34" charset="0"/>
            </a:endParaRPr>
          </a:p>
        </p:txBody>
      </p:sp>
      <p:sp>
        <p:nvSpPr>
          <p:cNvPr id="8" name="7 Flecha abajo"/>
          <p:cNvSpPr/>
          <p:nvPr/>
        </p:nvSpPr>
        <p:spPr>
          <a:xfrm>
            <a:off x="9684018" y="1124871"/>
            <a:ext cx="2465133" cy="1653549"/>
          </a:xfrm>
          <a:prstGeom prst="downArrow">
            <a:avLst>
              <a:gd name="adj1" fmla="val 75026"/>
              <a:gd name="adj2" fmla="val 50000"/>
            </a:avLst>
          </a:prstGeom>
          <a:solidFill>
            <a:schemeClr val="bg1"/>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s-PE" sz="1500" dirty="0">
              <a:solidFill>
                <a:prstClr val="white"/>
              </a:solidFill>
              <a:latin typeface="Gill Sans" pitchFamily="34" charset="0"/>
            </a:endParaRPr>
          </a:p>
          <a:p>
            <a:pPr algn="ctr">
              <a:defRPr/>
            </a:pPr>
            <a:endParaRPr lang="es-PE" b="1" dirty="0">
              <a:solidFill>
                <a:schemeClr val="tx1"/>
              </a:solidFill>
              <a:latin typeface="+mj-lt"/>
            </a:endParaRPr>
          </a:p>
          <a:p>
            <a:pPr algn="ctr">
              <a:defRPr/>
            </a:pPr>
            <a:r>
              <a:rPr lang="es-PE" b="1" dirty="0">
                <a:solidFill>
                  <a:schemeClr val="tx1"/>
                </a:solidFill>
                <a:latin typeface="+mj-lt"/>
              </a:rPr>
              <a:t>Se considerará como trabajadores afectados</a:t>
            </a:r>
          </a:p>
          <a:p>
            <a:pPr algn="ctr">
              <a:defRPr/>
            </a:pPr>
            <a:endParaRPr lang="es-PE" sz="1500" b="1" dirty="0">
              <a:solidFill>
                <a:prstClr val="white"/>
              </a:solidFill>
              <a:latin typeface="Gill Sans" pitchFamily="34" charset="0"/>
            </a:endParaRPr>
          </a:p>
        </p:txBody>
      </p:sp>
      <p:sp>
        <p:nvSpPr>
          <p:cNvPr id="11" name="10 CuadroTexto"/>
          <p:cNvSpPr txBox="1"/>
          <p:nvPr/>
        </p:nvSpPr>
        <p:spPr>
          <a:xfrm>
            <a:off x="10072254" y="3631251"/>
            <a:ext cx="1688663" cy="1431161"/>
          </a:xfrm>
          <a:prstGeom prst="rect">
            <a:avLst/>
          </a:prstGeom>
          <a:solidFill>
            <a:schemeClr val="bg1"/>
          </a:solidFill>
          <a:ln w="28575">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endParaRPr lang="es-PE" b="1" dirty="0">
              <a:solidFill>
                <a:schemeClr val="tx1"/>
              </a:solidFill>
              <a:latin typeface="+mj-lt"/>
            </a:endParaRPr>
          </a:p>
          <a:p>
            <a:pPr algn="ctr">
              <a:defRPr/>
            </a:pPr>
            <a:r>
              <a:rPr lang="es-PE" b="1" dirty="0">
                <a:solidFill>
                  <a:schemeClr val="tx1"/>
                </a:solidFill>
                <a:latin typeface="+mj-lt"/>
              </a:rPr>
              <a:t>Al </a:t>
            </a:r>
            <a:r>
              <a:rPr lang="es-PE" b="1" u="sng" dirty="0">
                <a:solidFill>
                  <a:srgbClr val="C00000"/>
                </a:solidFill>
                <a:latin typeface="+mj-lt"/>
              </a:rPr>
              <a:t>total de trabajadores </a:t>
            </a:r>
            <a:r>
              <a:rPr lang="es-PE" b="1" dirty="0">
                <a:solidFill>
                  <a:schemeClr val="tx1"/>
                </a:solidFill>
                <a:latin typeface="+mj-lt"/>
              </a:rPr>
              <a:t>del sujeto infractor</a:t>
            </a:r>
          </a:p>
          <a:p>
            <a:pPr algn="ctr">
              <a:defRPr/>
            </a:pPr>
            <a:endParaRPr lang="es-PE" sz="1500" b="1" dirty="0">
              <a:solidFill>
                <a:schemeClr val="bg2"/>
              </a:solidFill>
              <a:latin typeface="Gill Sans" pitchFamily="34" charset="0"/>
            </a:endParaRPr>
          </a:p>
        </p:txBody>
      </p:sp>
      <p:sp>
        <p:nvSpPr>
          <p:cNvPr id="100357" name="3 CuadroTexto"/>
          <p:cNvSpPr txBox="1">
            <a:spLocks noChangeArrowheads="1"/>
          </p:cNvSpPr>
          <p:nvPr/>
        </p:nvSpPr>
        <p:spPr bwMode="auto">
          <a:xfrm>
            <a:off x="2452579" y="81026"/>
            <a:ext cx="7286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PE" altLang="es-PE" sz="2000" b="1" dirty="0">
                <a:solidFill>
                  <a:srgbClr val="002060"/>
                </a:solidFill>
                <a:latin typeface="Calibri Light" panose="020F0302020204030204" pitchFamily="34" charset="0"/>
                <a:cs typeface="Calibri Light" panose="020F0302020204030204" pitchFamily="34" charset="0"/>
              </a:rPr>
              <a:t>Afectación de derechos de la </a:t>
            </a:r>
            <a:r>
              <a:rPr lang="es-PE" altLang="es-PE" sz="2000" b="1" u="sng" dirty="0">
                <a:solidFill>
                  <a:srgbClr val="002060"/>
                </a:solidFill>
                <a:latin typeface="Calibri Light" panose="020F0302020204030204" pitchFamily="34" charset="0"/>
                <a:cs typeface="Calibri Light" panose="020F0302020204030204" pitchFamily="34" charset="0"/>
              </a:rPr>
              <a:t>mujer trabajadora</a:t>
            </a:r>
            <a:r>
              <a:rPr lang="es-PE" altLang="es-PE" sz="2000" b="1" dirty="0">
                <a:solidFill>
                  <a:srgbClr val="002060"/>
                </a:solidFill>
                <a:latin typeface="Calibri Light" panose="020F0302020204030204" pitchFamily="34" charset="0"/>
                <a:cs typeface="Calibri Light" panose="020F0302020204030204" pitchFamily="34" charset="0"/>
              </a:rPr>
              <a:t>, </a:t>
            </a:r>
            <a:r>
              <a:rPr lang="es-PE" altLang="es-PE" sz="2000" b="1" u="sng" dirty="0">
                <a:solidFill>
                  <a:srgbClr val="002060"/>
                </a:solidFill>
                <a:latin typeface="Calibri Light" panose="020F0302020204030204" pitchFamily="34" charset="0"/>
                <a:cs typeface="Calibri Light" panose="020F0302020204030204" pitchFamily="34" charset="0"/>
              </a:rPr>
              <a:t>seguridad y salud en el trabajo</a:t>
            </a:r>
            <a:r>
              <a:rPr lang="es-PE" altLang="es-PE" sz="2000" b="1" dirty="0">
                <a:solidFill>
                  <a:srgbClr val="002060"/>
                </a:solidFill>
                <a:latin typeface="Calibri Light" panose="020F0302020204030204" pitchFamily="34" charset="0"/>
                <a:cs typeface="Calibri Light" panose="020F0302020204030204" pitchFamily="34" charset="0"/>
              </a:rPr>
              <a:t> y </a:t>
            </a:r>
            <a:r>
              <a:rPr lang="es-PE" altLang="es-PE" sz="2000" b="1" u="sng" dirty="0">
                <a:solidFill>
                  <a:srgbClr val="002060"/>
                </a:solidFill>
                <a:latin typeface="Calibri Light" panose="020F0302020204030204" pitchFamily="34" charset="0"/>
                <a:cs typeface="Calibri Light" panose="020F0302020204030204" pitchFamily="34" charset="0"/>
              </a:rPr>
              <a:t>labor inspectiva</a:t>
            </a:r>
            <a:r>
              <a:rPr lang="es-PE" altLang="es-PE" sz="2000" b="1" dirty="0">
                <a:solidFill>
                  <a:srgbClr val="002060"/>
                </a:solidFill>
                <a:latin typeface="Calibri Light" panose="020F0302020204030204" pitchFamily="34" charset="0"/>
                <a:cs typeface="Calibri Light" panose="020F0302020204030204" pitchFamily="34" charset="0"/>
              </a:rPr>
              <a:t> </a:t>
            </a:r>
            <a:r>
              <a:rPr lang="es-PE" altLang="es-PE" sz="2000" b="1" dirty="0">
                <a:latin typeface="Calibri Light" panose="020F0302020204030204" pitchFamily="34" charset="0"/>
                <a:cs typeface="Calibri Light" panose="020F0302020204030204" pitchFamily="34" charset="0"/>
              </a:rPr>
              <a:t> </a:t>
            </a:r>
            <a:r>
              <a:rPr lang="es-PE" altLang="es-PE" sz="1800" b="1" dirty="0">
                <a:solidFill>
                  <a:schemeClr val="accent5">
                    <a:lumMod val="50000"/>
                  </a:schemeClr>
                </a:solidFill>
                <a:latin typeface="Calibri Light" panose="020F0302020204030204" pitchFamily="34" charset="0"/>
                <a:cs typeface="Calibri Light" panose="020F0302020204030204" pitchFamily="34" charset="0"/>
              </a:rPr>
              <a:t>(Artículo 48.1-C)</a:t>
            </a:r>
          </a:p>
        </p:txBody>
      </p:sp>
      <p:sp>
        <p:nvSpPr>
          <p:cNvPr id="7" name="CuadroTexto 6">
            <a:extLst>
              <a:ext uri="{FF2B5EF4-FFF2-40B4-BE49-F238E27FC236}">
                <a16:creationId xmlns:a16="http://schemas.microsoft.com/office/drawing/2014/main" id="{7D60B520-AB45-4F97-B25C-6344015111C2}"/>
              </a:ext>
            </a:extLst>
          </p:cNvPr>
          <p:cNvSpPr txBox="1"/>
          <p:nvPr/>
        </p:nvSpPr>
        <p:spPr>
          <a:xfrm>
            <a:off x="9825896" y="5268912"/>
            <a:ext cx="2236778" cy="646331"/>
          </a:xfrm>
          <a:prstGeom prst="rect">
            <a:avLst/>
          </a:prstGeom>
          <a:noFill/>
        </p:spPr>
        <p:txBody>
          <a:bodyPr wrap="square" rtlCol="0">
            <a:spAutoFit/>
          </a:bodyPr>
          <a:lstStyle/>
          <a:p>
            <a:pPr algn="ctr"/>
            <a:r>
              <a:rPr lang="es-ES" b="1" dirty="0">
                <a:solidFill>
                  <a:schemeClr val="accent6">
                    <a:lumMod val="50000"/>
                  </a:schemeClr>
                </a:solidFill>
              </a:rPr>
              <a:t>Pre “agravamiento” de estas infracciones</a:t>
            </a:r>
            <a:endParaRPr lang="es-PE" b="1" dirty="0">
              <a:solidFill>
                <a:schemeClr val="accent6">
                  <a:lumMod val="50000"/>
                </a:schemeClr>
              </a:solidFill>
            </a:endParaRPr>
          </a:p>
        </p:txBody>
      </p:sp>
    </p:spTree>
    <p:extLst>
      <p:ext uri="{BB962C8B-B14F-4D97-AF65-F5344CB8AC3E}">
        <p14:creationId xmlns:p14="http://schemas.microsoft.com/office/powerpoint/2010/main" val="81597146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Marcador de contenido"/>
          <p:cNvSpPr>
            <a:spLocks noGrp="1"/>
          </p:cNvSpPr>
          <p:nvPr>
            <p:ph idx="1"/>
          </p:nvPr>
        </p:nvSpPr>
        <p:spPr>
          <a:xfrm>
            <a:off x="1757267" y="2226828"/>
            <a:ext cx="8660056" cy="3926144"/>
          </a:xfrm>
        </p:spPr>
        <p:txBody>
          <a:bodyPr rtlCol="0">
            <a:normAutofit fontScale="25000" lnSpcReduction="20000"/>
          </a:bodyPr>
          <a:lstStyle/>
          <a:p>
            <a:pPr marL="68580" indent="-68580" algn="ctr">
              <a:buNone/>
              <a:defRPr/>
            </a:pPr>
            <a:endParaRPr lang="es-PE" altLang="es-PE" sz="1800" b="1" dirty="0">
              <a:solidFill>
                <a:schemeClr val="tx1">
                  <a:lumMod val="75000"/>
                  <a:lumOff val="25000"/>
                </a:schemeClr>
              </a:solidFill>
              <a:latin typeface="Gill Sans" pitchFamily="34" charset="0"/>
            </a:endParaRPr>
          </a:p>
          <a:p>
            <a:pPr marL="68580" indent="-68580" algn="ctr">
              <a:lnSpc>
                <a:spcPct val="170000"/>
              </a:lnSpc>
              <a:spcBef>
                <a:spcPts val="0"/>
              </a:spcBef>
              <a:buNone/>
              <a:defRPr/>
            </a:pPr>
            <a:r>
              <a:rPr lang="es-PE" altLang="es-PE" sz="8000" b="1" dirty="0">
                <a:solidFill>
                  <a:schemeClr val="tx1">
                    <a:lumMod val="75000"/>
                    <a:lumOff val="25000"/>
                  </a:schemeClr>
                </a:solidFill>
              </a:rPr>
              <a:t> </a:t>
            </a:r>
            <a:r>
              <a:rPr lang="es-PE" altLang="es-PE" sz="8000" b="1" dirty="0">
                <a:solidFill>
                  <a:schemeClr val="accent6">
                    <a:lumMod val="75000"/>
                  </a:schemeClr>
                </a:solidFill>
              </a:rPr>
              <a:t>Agravamiento de la </a:t>
            </a:r>
            <a:r>
              <a:rPr lang="es-PE" altLang="es-PE" sz="8000" b="1" dirty="0" smtClean="0">
                <a:solidFill>
                  <a:schemeClr val="accent6">
                    <a:lumMod val="75000"/>
                  </a:schemeClr>
                </a:solidFill>
              </a:rPr>
              <a:t>Sanción</a:t>
            </a:r>
          </a:p>
          <a:p>
            <a:pPr marL="68580" indent="-68580" algn="ctr">
              <a:lnSpc>
                <a:spcPct val="170000"/>
              </a:lnSpc>
              <a:spcBef>
                <a:spcPts val="0"/>
              </a:spcBef>
              <a:buNone/>
              <a:defRPr/>
            </a:pPr>
            <a:endParaRPr lang="es-PE" altLang="es-PE" sz="8000" b="1" dirty="0">
              <a:solidFill>
                <a:schemeClr val="accent6">
                  <a:lumMod val="75000"/>
                </a:schemeClr>
              </a:solidFill>
            </a:endParaRPr>
          </a:p>
          <a:p>
            <a:pPr marL="1250950" indent="-447675" algn="just">
              <a:lnSpc>
                <a:spcPct val="120000"/>
              </a:lnSpc>
              <a:spcBef>
                <a:spcPts val="0"/>
              </a:spcBef>
              <a:buFont typeface="Wingdings" panose="05000000000000000000" pitchFamily="2" charset="2"/>
              <a:buChar char="§"/>
              <a:defRPr/>
            </a:pPr>
            <a:r>
              <a:rPr lang="es-PE" altLang="es-PE" sz="7200" dirty="0"/>
              <a:t>La multa de calcula en función de la </a:t>
            </a:r>
            <a:r>
              <a:rPr lang="es-PE" altLang="es-PE" sz="7200" b="1" dirty="0"/>
              <a:t>Tabla No Mype</a:t>
            </a:r>
            <a:r>
              <a:rPr lang="es-PE" altLang="es-PE" sz="7200" dirty="0"/>
              <a:t>  (aun cuando  se tratara de una micro o pequeña empresa).</a:t>
            </a:r>
          </a:p>
          <a:p>
            <a:pPr marL="1250950" indent="-447675" algn="just">
              <a:lnSpc>
                <a:spcPct val="120000"/>
              </a:lnSpc>
              <a:spcBef>
                <a:spcPts val="0"/>
              </a:spcBef>
              <a:buFont typeface="Wingdings" panose="05000000000000000000" pitchFamily="2" charset="2"/>
              <a:buChar char="§"/>
              <a:defRPr/>
            </a:pPr>
            <a:r>
              <a:rPr lang="es-PE" altLang="es-PE" sz="7200" dirty="0"/>
              <a:t>Adicionalmente se les aplica una </a:t>
            </a:r>
            <a:r>
              <a:rPr lang="es-PE" altLang="es-PE" sz="7200" b="1" dirty="0"/>
              <a:t>sobretasa del 50%.</a:t>
            </a:r>
          </a:p>
          <a:p>
            <a:pPr marL="1250950" indent="-447675" algn="just">
              <a:lnSpc>
                <a:spcPct val="120000"/>
              </a:lnSpc>
              <a:spcBef>
                <a:spcPts val="0"/>
              </a:spcBef>
              <a:buFont typeface="Wingdings" panose="05000000000000000000" pitchFamily="2" charset="2"/>
              <a:buChar char="§"/>
              <a:defRPr/>
            </a:pPr>
            <a:r>
              <a:rPr lang="es-PE" altLang="es-PE" sz="7200" dirty="0"/>
              <a:t>En el caso de las micro y pequeñas empresas </a:t>
            </a:r>
            <a:r>
              <a:rPr lang="es-PE" altLang="es-PE" sz="7200" b="1" dirty="0"/>
              <a:t>registradas en el REMYPE </a:t>
            </a:r>
            <a:r>
              <a:rPr lang="es-PE" altLang="es-PE" sz="7200" dirty="0"/>
              <a:t>se les </a:t>
            </a:r>
            <a:r>
              <a:rPr lang="es-PE" altLang="es-PE" sz="7200" b="1" dirty="0"/>
              <a:t>descuenta el 50%</a:t>
            </a:r>
            <a:r>
              <a:rPr lang="es-PE" altLang="es-PE" sz="7200" dirty="0"/>
              <a:t> luego de haberse aplicado la sobretasa. </a:t>
            </a:r>
          </a:p>
          <a:p>
            <a:pPr marL="1250950" indent="-447675" algn="just">
              <a:lnSpc>
                <a:spcPct val="120000"/>
              </a:lnSpc>
              <a:spcBef>
                <a:spcPts val="0"/>
              </a:spcBef>
              <a:buFont typeface="Wingdings" panose="05000000000000000000" pitchFamily="2" charset="2"/>
              <a:buChar char="§"/>
              <a:defRPr/>
            </a:pPr>
            <a:r>
              <a:rPr lang="es-PE" altLang="es-PE" sz="7200" dirty="0"/>
              <a:t>No aplica en estos supuestos el límite del </a:t>
            </a:r>
            <a:r>
              <a:rPr lang="es-PE" altLang="es-PE" sz="7200" b="1" dirty="0"/>
              <a:t>1% del total de ingresos netos</a:t>
            </a:r>
            <a:r>
              <a:rPr lang="es-PE" altLang="es-PE" sz="7200" dirty="0"/>
              <a:t> percibidos por las micro y pequeñas empresas inscritas en el REMYPE. </a:t>
            </a:r>
          </a:p>
          <a:p>
            <a:pPr marL="1250950" indent="-447675" algn="just">
              <a:lnSpc>
                <a:spcPct val="120000"/>
              </a:lnSpc>
              <a:spcBef>
                <a:spcPts val="0"/>
              </a:spcBef>
              <a:buFont typeface="Wingdings" panose="05000000000000000000" pitchFamily="2" charset="2"/>
              <a:buChar char="§"/>
              <a:defRPr/>
            </a:pPr>
            <a:endParaRPr lang="es-PE" altLang="es-PE" sz="8800" dirty="0">
              <a:solidFill>
                <a:schemeClr val="tx1">
                  <a:lumMod val="75000"/>
                  <a:lumOff val="25000"/>
                </a:schemeClr>
              </a:solidFill>
            </a:endParaRPr>
          </a:p>
          <a:p>
            <a:pPr marL="461963" indent="-68580" algn="just">
              <a:lnSpc>
                <a:spcPct val="170000"/>
              </a:lnSpc>
              <a:spcBef>
                <a:spcPts val="0"/>
              </a:spcBef>
              <a:defRPr/>
            </a:pPr>
            <a:endParaRPr lang="es-PE" altLang="es-PE" sz="7200" b="1" dirty="0"/>
          </a:p>
          <a:p>
            <a:pPr marL="204788" indent="0" algn="just">
              <a:lnSpc>
                <a:spcPct val="170000"/>
              </a:lnSpc>
              <a:spcBef>
                <a:spcPts val="0"/>
              </a:spcBef>
              <a:buNone/>
              <a:defRPr/>
            </a:pPr>
            <a:r>
              <a:rPr lang="es-PE" altLang="es-PE" sz="7200" b="1" dirty="0">
                <a:solidFill>
                  <a:schemeClr val="tx1">
                    <a:lumMod val="75000"/>
                    <a:lumOff val="25000"/>
                  </a:schemeClr>
                </a:solidFill>
              </a:rPr>
              <a:t> </a:t>
            </a:r>
          </a:p>
          <a:p>
            <a:pPr marL="204788" indent="0" algn="just">
              <a:buNone/>
              <a:defRPr/>
            </a:pPr>
            <a:endParaRPr lang="es-PE" altLang="es-PE" b="1" dirty="0">
              <a:solidFill>
                <a:schemeClr val="tx1">
                  <a:lumMod val="75000"/>
                  <a:lumOff val="25000"/>
                </a:schemeClr>
              </a:solidFill>
              <a:latin typeface="Gill Sans" pitchFamily="34" charset="0"/>
            </a:endParaRPr>
          </a:p>
          <a:p>
            <a:pPr marL="68580" indent="-68580">
              <a:buNone/>
              <a:defRPr/>
            </a:pPr>
            <a:endParaRPr lang="es-PE" altLang="es-PE" b="1" dirty="0">
              <a:solidFill>
                <a:schemeClr val="tx1">
                  <a:lumMod val="75000"/>
                  <a:lumOff val="25000"/>
                </a:schemeClr>
              </a:solidFill>
              <a:latin typeface="Gill Sans" pitchFamily="34" charset="0"/>
            </a:endParaRPr>
          </a:p>
          <a:p>
            <a:pPr marL="68580" indent="-68580">
              <a:buNone/>
              <a:defRPr/>
            </a:pPr>
            <a:endParaRPr lang="es-PE" altLang="es-PE" b="1" dirty="0">
              <a:solidFill>
                <a:schemeClr val="tx1">
                  <a:lumMod val="75000"/>
                  <a:lumOff val="25000"/>
                </a:schemeClr>
              </a:solidFill>
              <a:latin typeface="Gill Sans" pitchFamily="34" charset="0"/>
            </a:endParaRPr>
          </a:p>
          <a:p>
            <a:pPr marL="68580" indent="-68580">
              <a:buNone/>
              <a:defRPr/>
            </a:pPr>
            <a:endParaRPr lang="es-PE" altLang="es-PE" b="1" dirty="0">
              <a:solidFill>
                <a:schemeClr val="tx1">
                  <a:lumMod val="75000"/>
                  <a:lumOff val="25000"/>
                </a:schemeClr>
              </a:solidFill>
              <a:latin typeface="Gill Sans" pitchFamily="34" charset="0"/>
            </a:endParaRPr>
          </a:p>
          <a:p>
            <a:pPr marL="68580" indent="-68580">
              <a:buNone/>
              <a:defRPr/>
            </a:pPr>
            <a:r>
              <a:rPr lang="es-PE" altLang="es-PE" sz="1200" dirty="0">
                <a:solidFill>
                  <a:schemeClr val="tx1">
                    <a:lumMod val="75000"/>
                    <a:lumOff val="25000"/>
                  </a:schemeClr>
                </a:solidFill>
                <a:latin typeface="Gill Sans" pitchFamily="34" charset="0"/>
              </a:rPr>
              <a:t> </a:t>
            </a:r>
          </a:p>
          <a:p>
            <a:pPr marL="68580" indent="-68580">
              <a:buNone/>
              <a:defRPr/>
            </a:pPr>
            <a:r>
              <a:rPr lang="es-PE" altLang="es-PE" sz="1200" dirty="0">
                <a:solidFill>
                  <a:schemeClr val="tx1">
                    <a:lumMod val="75000"/>
                    <a:lumOff val="25000"/>
                  </a:schemeClr>
                </a:solidFill>
                <a:latin typeface="Gill Sans" pitchFamily="34" charset="0"/>
              </a:rPr>
              <a:t>	</a:t>
            </a:r>
          </a:p>
        </p:txBody>
      </p:sp>
      <p:sp>
        <p:nvSpPr>
          <p:cNvPr id="102403" name="1 Título"/>
          <p:cNvSpPr txBox="1">
            <a:spLocks/>
          </p:cNvSpPr>
          <p:nvPr/>
        </p:nvSpPr>
        <p:spPr bwMode="auto">
          <a:xfrm>
            <a:off x="2406748" y="792001"/>
            <a:ext cx="8373124" cy="74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PE" altLang="es-PE" sz="2400" b="1" dirty="0">
                <a:solidFill>
                  <a:srgbClr val="002060"/>
                </a:solidFill>
                <a:latin typeface="Calibri Light" panose="020F0302020204030204" pitchFamily="34" charset="0"/>
                <a:cs typeface="Calibri Light" panose="020F0302020204030204" pitchFamily="34" charset="0"/>
              </a:rPr>
              <a:t>Afectación de </a:t>
            </a:r>
            <a:r>
              <a:rPr lang="es-PE" altLang="es-PE" sz="2400" b="1" u="sng" dirty="0">
                <a:solidFill>
                  <a:srgbClr val="002060"/>
                </a:solidFill>
                <a:latin typeface="Calibri Light" panose="020F0302020204030204" pitchFamily="34" charset="0"/>
                <a:cs typeface="Calibri Light" panose="020F0302020204030204" pitchFamily="34" charset="0"/>
              </a:rPr>
              <a:t>derechos de la mujer trabajadora</a:t>
            </a:r>
            <a:r>
              <a:rPr lang="es-PE" altLang="es-PE" sz="2400" b="1" dirty="0">
                <a:solidFill>
                  <a:srgbClr val="002060"/>
                </a:solidFill>
                <a:latin typeface="Calibri Light" panose="020F0302020204030204" pitchFamily="34" charset="0"/>
                <a:cs typeface="Calibri Light" panose="020F0302020204030204" pitchFamily="34" charset="0"/>
              </a:rPr>
              <a:t>, </a:t>
            </a:r>
            <a:r>
              <a:rPr lang="es-PE" altLang="es-PE" sz="2400" b="1" u="sng" dirty="0">
                <a:solidFill>
                  <a:srgbClr val="002060"/>
                </a:solidFill>
                <a:latin typeface="Calibri Light" panose="020F0302020204030204" pitchFamily="34" charset="0"/>
                <a:cs typeface="Calibri Light" panose="020F0302020204030204" pitchFamily="34" charset="0"/>
              </a:rPr>
              <a:t>seguridad y salud en el trabajo</a:t>
            </a:r>
            <a:r>
              <a:rPr lang="es-PE" altLang="es-PE" sz="2400" b="1" dirty="0">
                <a:solidFill>
                  <a:srgbClr val="002060"/>
                </a:solidFill>
                <a:latin typeface="Calibri Light" panose="020F0302020204030204" pitchFamily="34" charset="0"/>
                <a:cs typeface="Calibri Light" panose="020F0302020204030204" pitchFamily="34" charset="0"/>
              </a:rPr>
              <a:t> y </a:t>
            </a:r>
            <a:r>
              <a:rPr lang="es-PE" altLang="es-PE" sz="2400" b="1" u="sng" dirty="0">
                <a:solidFill>
                  <a:srgbClr val="002060"/>
                </a:solidFill>
                <a:latin typeface="Calibri Light" panose="020F0302020204030204" pitchFamily="34" charset="0"/>
                <a:cs typeface="Calibri Light" panose="020F0302020204030204" pitchFamily="34" charset="0"/>
              </a:rPr>
              <a:t>labor inspectiva</a:t>
            </a:r>
            <a:r>
              <a:rPr lang="es-PE" altLang="es-PE" sz="2400" b="1" dirty="0">
                <a:solidFill>
                  <a:srgbClr val="002060"/>
                </a:solidFill>
                <a:latin typeface="Calibri Light" panose="020F0302020204030204" pitchFamily="34" charset="0"/>
                <a:cs typeface="Calibri Light" panose="020F0302020204030204" pitchFamily="34" charset="0"/>
              </a:rPr>
              <a:t>  </a:t>
            </a:r>
            <a:r>
              <a:rPr lang="es-PE" altLang="es-PE" sz="1800" b="1" dirty="0">
                <a:solidFill>
                  <a:schemeClr val="accent5">
                    <a:lumMod val="50000"/>
                  </a:schemeClr>
                </a:solidFill>
                <a:latin typeface="Calibri Light" panose="020F0302020204030204" pitchFamily="34" charset="0"/>
                <a:cs typeface="Calibri Light" panose="020F0302020204030204" pitchFamily="34" charset="0"/>
              </a:rPr>
              <a:t>(Artículo 48.1-C)</a:t>
            </a:r>
          </a:p>
        </p:txBody>
      </p:sp>
      <p:pic>
        <p:nvPicPr>
          <p:cNvPr id="2" name="Imagen 1"/>
          <p:cNvPicPr>
            <a:picLocks noChangeAspect="1"/>
          </p:cNvPicPr>
          <p:nvPr/>
        </p:nvPicPr>
        <p:blipFill rotWithShape="1">
          <a:blip r:embed="rId3"/>
          <a:srcRect l="11339" r="11249" b="9946"/>
          <a:stretch/>
        </p:blipFill>
        <p:spPr>
          <a:xfrm>
            <a:off x="8246692" y="1661533"/>
            <a:ext cx="2418460" cy="1320949"/>
          </a:xfrm>
          <a:prstGeom prst="rect">
            <a:avLst/>
          </a:prstGeom>
        </p:spPr>
      </p:pic>
    </p:spTree>
    <p:extLst>
      <p:ext uri="{BB962C8B-B14F-4D97-AF65-F5344CB8AC3E}">
        <p14:creationId xmlns:p14="http://schemas.microsoft.com/office/powerpoint/2010/main" val="1945613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Marcador de contenido"/>
          <p:cNvSpPr>
            <a:spLocks noGrp="1"/>
          </p:cNvSpPr>
          <p:nvPr>
            <p:ph idx="1"/>
          </p:nvPr>
        </p:nvSpPr>
        <p:spPr>
          <a:xfrm>
            <a:off x="833761" y="1621488"/>
            <a:ext cx="10377056" cy="4775991"/>
          </a:xfrm>
        </p:spPr>
        <p:txBody>
          <a:bodyPr rtlCol="0">
            <a:noAutofit/>
          </a:bodyPr>
          <a:lstStyle/>
          <a:p>
            <a:pPr marL="679133" indent="-285750" algn="just">
              <a:lnSpc>
                <a:spcPct val="100000"/>
              </a:lnSpc>
              <a:spcBef>
                <a:spcPts val="0"/>
              </a:spcBef>
              <a:buFont typeface="Wingdings" panose="05000000000000000000" pitchFamily="2" charset="2"/>
              <a:buChar char="§"/>
              <a:defRPr/>
            </a:pPr>
            <a:r>
              <a:rPr lang="es-PE" sz="1800" dirty="0"/>
              <a:t>El incumplimiento de la normativa sobre seguridad y salud en el trabajo que ocasione un accidente de trabajo mortal. (28.11 – </a:t>
            </a:r>
            <a:r>
              <a:rPr lang="es-PE" sz="1800" i="1" dirty="0"/>
              <a:t>Incorporado por el D.S. 008-2020-TR</a:t>
            </a:r>
            <a:r>
              <a:rPr lang="es-PE" sz="1800" dirty="0"/>
              <a:t>) </a:t>
            </a:r>
          </a:p>
          <a:p>
            <a:pPr marL="679133" indent="-285750" algn="just">
              <a:lnSpc>
                <a:spcPct val="100000"/>
              </a:lnSpc>
              <a:spcBef>
                <a:spcPts val="0"/>
              </a:spcBef>
              <a:buFont typeface="Wingdings" panose="05000000000000000000" pitchFamily="2" charset="2"/>
              <a:buChar char="§"/>
              <a:defRPr/>
            </a:pPr>
            <a:endParaRPr lang="es-PE" sz="1800" dirty="0"/>
          </a:p>
          <a:p>
            <a:pPr marL="679133" indent="-285750" algn="just">
              <a:lnSpc>
                <a:spcPct val="100000"/>
              </a:lnSpc>
              <a:spcBef>
                <a:spcPts val="0"/>
              </a:spcBef>
              <a:buFont typeface="Wingdings" panose="05000000000000000000" pitchFamily="2" charset="2"/>
              <a:buChar char="§"/>
              <a:defRPr/>
            </a:pPr>
            <a:r>
              <a:rPr lang="es-PE" sz="1800" dirty="0"/>
              <a:t>Obstaculizar, por acción u omisión, la investigación de un accidente de trabajo mortal a cargo del inspector del trabajo. (46.13 – </a:t>
            </a:r>
            <a:r>
              <a:rPr lang="es-PE" sz="1800" i="1" dirty="0"/>
              <a:t>Incorporado por el D.S. 008-2020-TR</a:t>
            </a:r>
            <a:r>
              <a:rPr lang="es-PE" sz="1800" dirty="0"/>
              <a:t>)</a:t>
            </a:r>
          </a:p>
          <a:p>
            <a:pPr marL="679133" indent="-285750" algn="just">
              <a:lnSpc>
                <a:spcPct val="100000"/>
              </a:lnSpc>
              <a:spcBef>
                <a:spcPts val="0"/>
              </a:spcBef>
              <a:buFont typeface="Wingdings" panose="05000000000000000000" pitchFamily="2" charset="2"/>
              <a:buChar char="§"/>
              <a:defRPr/>
            </a:pPr>
            <a:endParaRPr lang="es-PE" sz="1800" dirty="0"/>
          </a:p>
          <a:p>
            <a:pPr marL="679133" indent="-285750" algn="just">
              <a:lnSpc>
                <a:spcPct val="100000"/>
              </a:lnSpc>
              <a:spcBef>
                <a:spcPts val="0"/>
              </a:spcBef>
              <a:buFont typeface="Wingdings" panose="05000000000000000000" pitchFamily="2" charset="2"/>
              <a:buChar char="§"/>
              <a:defRPr/>
            </a:pPr>
            <a:r>
              <a:rPr lang="es-PE" sz="1800" dirty="0"/>
              <a:t>No cumplir, en caso de accidente de trabajo mortal, con la orden de </a:t>
            </a:r>
            <a:r>
              <a:rPr lang="es-PE" sz="1800" u="sng" dirty="0"/>
              <a:t>cierre temporal </a:t>
            </a:r>
            <a:r>
              <a:rPr lang="es-PE" sz="1800" dirty="0"/>
              <a:t>del área de una unidad económica o una unidad económica dispuesta por el inspector del trabajo, alterar el lugar en el que se produjo el accidente de trabajo mortal o proporcionar información falsa o imprecisa (46.14 – </a:t>
            </a:r>
            <a:r>
              <a:rPr lang="es-PE" sz="1800" i="1" dirty="0"/>
              <a:t>Incorporado por el D.S. 008-2020-TR </a:t>
            </a:r>
            <a:r>
              <a:rPr lang="es-PE" sz="1800" dirty="0"/>
              <a:t>)</a:t>
            </a:r>
          </a:p>
          <a:p>
            <a:pPr marL="679133" indent="-285750" algn="just">
              <a:lnSpc>
                <a:spcPct val="100000"/>
              </a:lnSpc>
              <a:spcBef>
                <a:spcPts val="0"/>
              </a:spcBef>
              <a:buFont typeface="Wingdings" panose="05000000000000000000" pitchFamily="2" charset="2"/>
              <a:buChar char="§"/>
              <a:defRPr/>
            </a:pPr>
            <a:endParaRPr lang="es-PE" sz="1800" dirty="0"/>
          </a:p>
          <a:p>
            <a:pPr marL="393383" indent="0" algn="ctr">
              <a:lnSpc>
                <a:spcPct val="100000"/>
              </a:lnSpc>
              <a:spcBef>
                <a:spcPts val="0"/>
              </a:spcBef>
              <a:buNone/>
              <a:defRPr/>
            </a:pPr>
            <a:r>
              <a:rPr lang="es-PE" sz="1800" b="1" dirty="0">
                <a:solidFill>
                  <a:srgbClr val="00B050"/>
                </a:solidFill>
              </a:rPr>
              <a:t>La sanción se cierre temporal es adicional a la imposición de la multa agravada </a:t>
            </a:r>
          </a:p>
          <a:p>
            <a:pPr marL="393383" indent="0" algn="ctr">
              <a:lnSpc>
                <a:spcPct val="100000"/>
              </a:lnSpc>
              <a:spcBef>
                <a:spcPts val="0"/>
              </a:spcBef>
              <a:buNone/>
              <a:defRPr/>
            </a:pPr>
            <a:r>
              <a:rPr lang="es-PE" sz="1800" b="1" i="1" dirty="0">
                <a:solidFill>
                  <a:srgbClr val="00B050"/>
                </a:solidFill>
              </a:rPr>
              <a:t>¿Non bis in ídem?</a:t>
            </a:r>
          </a:p>
          <a:p>
            <a:pPr marL="0" indent="0" algn="just">
              <a:lnSpc>
                <a:spcPct val="100000"/>
              </a:lnSpc>
              <a:buNone/>
              <a:defRPr/>
            </a:pPr>
            <a:r>
              <a:rPr lang="es-PE" altLang="es-PE" sz="1800" dirty="0"/>
              <a:t>	</a:t>
            </a:r>
          </a:p>
        </p:txBody>
      </p:sp>
      <p:sp>
        <p:nvSpPr>
          <p:cNvPr id="102403" name="1 Título"/>
          <p:cNvSpPr txBox="1">
            <a:spLocks/>
          </p:cNvSpPr>
          <p:nvPr/>
        </p:nvSpPr>
        <p:spPr bwMode="auto">
          <a:xfrm>
            <a:off x="2495371" y="460521"/>
            <a:ext cx="8391971" cy="74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PE" altLang="es-PE" b="1" dirty="0" smtClean="0">
                <a:solidFill>
                  <a:srgbClr val="002060"/>
                </a:solidFill>
                <a:latin typeface="Calibri Light" panose="020F0302020204030204" pitchFamily="34" charset="0"/>
                <a:cs typeface="Calibri Light" panose="020F0302020204030204" pitchFamily="34" charset="0"/>
              </a:rPr>
              <a:t>Aplicación </a:t>
            </a:r>
            <a:r>
              <a:rPr lang="es-PE" altLang="es-PE" b="1" u="sng" dirty="0">
                <a:solidFill>
                  <a:srgbClr val="002060"/>
                </a:solidFill>
                <a:latin typeface="Calibri Light" panose="020F0302020204030204" pitchFamily="34" charset="0"/>
                <a:cs typeface="Calibri Light" panose="020F0302020204030204" pitchFamily="34" charset="0"/>
              </a:rPr>
              <a:t>excepcional</a:t>
            </a:r>
            <a:r>
              <a:rPr lang="es-PE" altLang="es-PE" b="1" dirty="0">
                <a:solidFill>
                  <a:srgbClr val="002060"/>
                </a:solidFill>
                <a:latin typeface="Calibri Light" panose="020F0302020204030204" pitchFamily="34" charset="0"/>
                <a:cs typeface="Calibri Light" panose="020F0302020204030204" pitchFamily="34" charset="0"/>
              </a:rPr>
              <a:t> de cierre temporal como sanción  </a:t>
            </a:r>
          </a:p>
          <a:p>
            <a:pPr algn="ctr" eaLnBrk="1" hangingPunct="1">
              <a:lnSpc>
                <a:spcPct val="100000"/>
              </a:lnSpc>
              <a:spcBef>
                <a:spcPct val="0"/>
              </a:spcBef>
              <a:buFont typeface="Arial" panose="020B0604020202020204" pitchFamily="34" charset="0"/>
              <a:buNone/>
            </a:pPr>
            <a:r>
              <a:rPr lang="es-PE" altLang="es-PE" sz="2000" b="1" dirty="0">
                <a:solidFill>
                  <a:srgbClr val="002060"/>
                </a:solidFill>
                <a:latin typeface="Calibri Light" panose="020F0302020204030204" pitchFamily="34" charset="0"/>
                <a:cs typeface="Calibri Light" panose="020F0302020204030204" pitchFamily="34" charset="0"/>
              </a:rPr>
              <a:t>(Artículo 22</a:t>
            </a:r>
            <a:r>
              <a:rPr lang="es-PE" altLang="es-PE" sz="2000" b="1">
                <a:solidFill>
                  <a:srgbClr val="002060"/>
                </a:solidFill>
                <a:latin typeface="Calibri Light" panose="020F0302020204030204" pitchFamily="34" charset="0"/>
                <a:cs typeface="Calibri Light" panose="020F0302020204030204" pitchFamily="34" charset="0"/>
              </a:rPr>
              <a:t>° </a:t>
            </a:r>
            <a:r>
              <a:rPr lang="es-PE" altLang="es-PE" sz="2000" b="1" smtClean="0">
                <a:solidFill>
                  <a:srgbClr val="002060"/>
                </a:solidFill>
                <a:latin typeface="Calibri Light" panose="020F0302020204030204" pitchFamily="34" charset="0"/>
                <a:cs typeface="Calibri Light" panose="020F0302020204030204" pitchFamily="34" charset="0"/>
              </a:rPr>
              <a:t>D.S</a:t>
            </a:r>
            <a:r>
              <a:rPr lang="es-PE" altLang="es-PE" sz="2000" b="1" dirty="0">
                <a:solidFill>
                  <a:srgbClr val="002060"/>
                </a:solidFill>
                <a:latin typeface="Calibri Light" panose="020F0302020204030204" pitchFamily="34" charset="0"/>
                <a:cs typeface="Calibri Light" panose="020F0302020204030204" pitchFamily="34" charset="0"/>
              </a:rPr>
              <a:t>. </a:t>
            </a:r>
            <a:r>
              <a:rPr lang="es-PE" altLang="es-PE" sz="2000" b="1" dirty="0" smtClean="0">
                <a:solidFill>
                  <a:srgbClr val="002060"/>
                </a:solidFill>
                <a:latin typeface="Calibri Light" panose="020F0302020204030204" pitchFamily="34" charset="0"/>
                <a:cs typeface="Calibri Light" panose="020F0302020204030204" pitchFamily="34" charset="0"/>
              </a:rPr>
              <a:t>N° 008-2020-TR</a:t>
            </a:r>
            <a:r>
              <a:rPr lang="es-PE" altLang="es-PE" sz="2000" b="1" dirty="0">
                <a:solidFill>
                  <a:srgbClr val="002060"/>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3764925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906971" y="193056"/>
            <a:ext cx="5718413" cy="714641"/>
          </a:xfrm>
        </p:spPr>
        <p:txBody>
          <a:bodyPr/>
          <a:lstStyle/>
          <a:p>
            <a:pPr algn="ctr" eaLnBrk="1" hangingPunct="1"/>
            <a:r>
              <a:rPr lang="es-ES" sz="2800" b="1" dirty="0">
                <a:solidFill>
                  <a:srgbClr val="002060"/>
                </a:solidFill>
                <a:latin typeface="Calibri Light" panose="020F0302020204030204" pitchFamily="34" charset="0"/>
                <a:cs typeface="Calibri Light" panose="020F0302020204030204" pitchFamily="34" charset="0"/>
              </a:rPr>
              <a:t>¿Cómo se </a:t>
            </a:r>
            <a:r>
              <a:rPr lang="es-ES" sz="2800" b="1" u="sng" dirty="0">
                <a:solidFill>
                  <a:srgbClr val="C00000"/>
                </a:solidFill>
                <a:latin typeface="Calibri Light" panose="020F0302020204030204" pitchFamily="34" charset="0"/>
                <a:cs typeface="Calibri Light" panose="020F0302020204030204" pitchFamily="34" charset="0"/>
              </a:rPr>
              <a:t>impugna</a:t>
            </a:r>
            <a:r>
              <a:rPr lang="es-ES" sz="2800" b="1" dirty="0">
                <a:latin typeface="Calibri Light" panose="020F0302020204030204" pitchFamily="34" charset="0"/>
                <a:cs typeface="Calibri Light" panose="020F0302020204030204" pitchFamily="34" charset="0"/>
              </a:rPr>
              <a:t> </a:t>
            </a:r>
            <a:r>
              <a:rPr lang="es-ES" sz="2800" b="1" dirty="0">
                <a:solidFill>
                  <a:srgbClr val="002060"/>
                </a:solidFill>
                <a:latin typeface="Calibri Light" panose="020F0302020204030204" pitchFamily="34" charset="0"/>
                <a:cs typeface="Calibri Light" panose="020F0302020204030204" pitchFamily="34" charset="0"/>
              </a:rPr>
              <a:t>la multa impuesta? </a:t>
            </a:r>
            <a:endParaRPr lang="es-ES_tradnl" sz="2800" b="1" dirty="0">
              <a:solidFill>
                <a:srgbClr val="002060"/>
              </a:solidFill>
              <a:latin typeface="Calibri Light" panose="020F0302020204030204" pitchFamily="34" charset="0"/>
              <a:cs typeface="Calibri Light" panose="020F0302020204030204" pitchFamily="34" charset="0"/>
            </a:endParaRPr>
          </a:p>
        </p:txBody>
      </p:sp>
      <p:sp>
        <p:nvSpPr>
          <p:cNvPr id="51202" name="Rectangle 3"/>
          <p:cNvSpPr>
            <a:spLocks noGrp="1" noChangeArrowheads="1"/>
          </p:cNvSpPr>
          <p:nvPr>
            <p:ph idx="1"/>
          </p:nvPr>
        </p:nvSpPr>
        <p:spPr>
          <a:xfrm>
            <a:off x="968991" y="763035"/>
            <a:ext cx="8325134" cy="5501288"/>
          </a:xfrm>
        </p:spPr>
        <p:txBody>
          <a:bodyPr>
            <a:noAutofit/>
          </a:bodyPr>
          <a:lstStyle/>
          <a:p>
            <a:pPr marL="0" indent="0" algn="just">
              <a:buNone/>
              <a:tabLst>
                <a:tab pos="373063" algn="l"/>
              </a:tabLst>
            </a:pPr>
            <a:endParaRPr lang="es-ES" sz="800" dirty="0"/>
          </a:p>
          <a:p>
            <a:pPr marL="50800" indent="0" algn="just">
              <a:buNone/>
            </a:pPr>
            <a:r>
              <a:rPr lang="en-US" sz="1800" b="1" dirty="0">
                <a:solidFill>
                  <a:srgbClr val="002060"/>
                </a:solidFill>
              </a:rPr>
              <a:t>Artículo 55 del R-LGIT</a:t>
            </a:r>
            <a:r>
              <a:rPr lang="en-US" sz="1800" b="1" dirty="0"/>
              <a:t>:</a:t>
            </a:r>
            <a:endParaRPr lang="en-US" sz="1800" dirty="0"/>
          </a:p>
          <a:p>
            <a:pPr marL="50800" indent="0" algn="just">
              <a:buNone/>
            </a:pPr>
            <a:r>
              <a:rPr lang="es-PE" sz="1800" dirty="0"/>
              <a:t>Los recursos administrativos previstos en el procedimiento sancionador son los siguientes:</a:t>
            </a:r>
            <a:endParaRPr lang="en-US" sz="1800" dirty="0"/>
          </a:p>
          <a:p>
            <a:pPr algn="just">
              <a:buFont typeface="Wingdings" panose="05000000000000000000" pitchFamily="2" charset="2"/>
              <a:buChar char="§"/>
            </a:pPr>
            <a:r>
              <a:rPr lang="es-PE" sz="1800" b="1" dirty="0">
                <a:solidFill>
                  <a:srgbClr val="002060"/>
                </a:solidFill>
              </a:rPr>
              <a:t>Recurso de reconsideración</a:t>
            </a:r>
            <a:r>
              <a:rPr lang="es-PE" sz="1800" dirty="0"/>
              <a:t>: se interpone ante la autoridad de primera instancia que emitió la resolución objeto de impugnación y deberá sustentarse </a:t>
            </a:r>
            <a:r>
              <a:rPr lang="es-PE" sz="1800" u="sng" dirty="0"/>
              <a:t>en nueva prueba</a:t>
            </a:r>
            <a:r>
              <a:rPr lang="es-PE" sz="1800" dirty="0"/>
              <a:t>.</a:t>
            </a:r>
          </a:p>
          <a:p>
            <a:pPr algn="just">
              <a:buFont typeface="Wingdings" panose="05000000000000000000" pitchFamily="2" charset="2"/>
              <a:buChar char="§"/>
            </a:pPr>
            <a:r>
              <a:rPr lang="es-PE" sz="1800" b="1" dirty="0">
                <a:solidFill>
                  <a:srgbClr val="002060"/>
                </a:solidFill>
              </a:rPr>
              <a:t>Recurso de apelación</a:t>
            </a:r>
            <a:r>
              <a:rPr lang="es-PE" sz="1800" dirty="0"/>
              <a:t>: se interpone ante la autoridad que emitió la resolución en primera instancia a fin de que lo eleve a su superior jerárquico, el que resolverá sobre el mismo. El recurso debe indicar los fundamentos de derecho que lo sustenten.</a:t>
            </a:r>
          </a:p>
          <a:p>
            <a:pPr algn="just">
              <a:buFont typeface="Wingdings" panose="05000000000000000000" pitchFamily="2" charset="2"/>
              <a:buChar char="§"/>
            </a:pPr>
            <a:r>
              <a:rPr lang="es-PE" sz="1800" b="1" dirty="0">
                <a:solidFill>
                  <a:srgbClr val="002060"/>
                </a:solidFill>
              </a:rPr>
              <a:t>Recurso de revisión</a:t>
            </a:r>
            <a:r>
              <a:rPr lang="es-PE" sz="1800" dirty="0"/>
              <a:t>: De carácter excepcional y se interpone ante la autoridad que resolvió en segunda instancia para que lo eleve al Tribunal de Fiscalización Laboral.</a:t>
            </a:r>
          </a:p>
          <a:p>
            <a:pPr marL="900113" indent="0" algn="just">
              <a:buNone/>
            </a:pPr>
            <a:endParaRPr lang="es-PE" sz="200" dirty="0"/>
          </a:p>
          <a:p>
            <a:pPr marL="1255713" indent="-355600" algn="just">
              <a:buFont typeface="Wingdings" panose="05000000000000000000" pitchFamily="2" charset="2"/>
              <a:buChar char="Ø"/>
            </a:pPr>
            <a:r>
              <a:rPr lang="es-PE" sz="1800" dirty="0"/>
              <a:t>El término para </a:t>
            </a:r>
            <a:r>
              <a:rPr lang="es-PE" sz="1800" u="sng" dirty="0"/>
              <a:t>la interposición de los recursos es de quince (15) días hábiles perentorios</a:t>
            </a:r>
            <a:r>
              <a:rPr lang="es-PE" sz="1800" dirty="0"/>
              <a:t>, y serán resueltos en el plazo de treinta (30) días hábiles, salvo en el caso del recurso de reconsideración, que será resuelto en un plazo máximo de quince (15) días hábiles.</a:t>
            </a:r>
            <a:endParaRPr lang="en-US" sz="1800" dirty="0"/>
          </a:p>
          <a:p>
            <a:pPr marL="373063" indent="-373063" algn="just">
              <a:buNone/>
              <a:tabLst>
                <a:tab pos="373063" algn="l"/>
              </a:tabLst>
            </a:pPr>
            <a:endParaRPr lang="es-ES" sz="1800" dirty="0"/>
          </a:p>
        </p:txBody>
      </p:sp>
      <p:pic>
        <p:nvPicPr>
          <p:cNvPr id="2" name="Imagen 1"/>
          <p:cNvPicPr>
            <a:picLocks noChangeAspect="1"/>
          </p:cNvPicPr>
          <p:nvPr/>
        </p:nvPicPr>
        <p:blipFill>
          <a:blip r:embed="rId2"/>
          <a:stretch>
            <a:fillRect/>
          </a:stretch>
        </p:blipFill>
        <p:spPr>
          <a:xfrm>
            <a:off x="9530005" y="1658324"/>
            <a:ext cx="2421562" cy="1475199"/>
          </a:xfrm>
          <a:prstGeom prst="rect">
            <a:avLst/>
          </a:prstGeom>
        </p:spPr>
      </p:pic>
    </p:spTree>
    <p:extLst>
      <p:ext uri="{BB962C8B-B14F-4D97-AF65-F5344CB8AC3E}">
        <p14:creationId xmlns:p14="http://schemas.microsoft.com/office/powerpoint/2010/main" val="128455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981200" y="274638"/>
            <a:ext cx="8147248" cy="850106"/>
          </a:xfrm>
        </p:spPr>
        <p:txBody>
          <a:bodyPr/>
          <a:lstStyle/>
          <a:p>
            <a:pPr algn="ctr" eaLnBrk="1" hangingPunct="1"/>
            <a:r>
              <a:rPr lang="es-ES" sz="2800" b="1" dirty="0">
                <a:solidFill>
                  <a:srgbClr val="002060"/>
                </a:solidFill>
                <a:latin typeface="Calibri Light" panose="020F0302020204030204" pitchFamily="34" charset="0"/>
                <a:cs typeface="Calibri Light" panose="020F0302020204030204" pitchFamily="34" charset="0"/>
              </a:rPr>
              <a:t>¿Cuál es el régimen de </a:t>
            </a:r>
            <a:r>
              <a:rPr lang="es-ES" sz="2800" b="1" u="sng" dirty="0">
                <a:solidFill>
                  <a:srgbClr val="C00000"/>
                </a:solidFill>
                <a:latin typeface="Calibri Light" panose="020F0302020204030204" pitchFamily="34" charset="0"/>
                <a:cs typeface="Calibri Light" panose="020F0302020204030204" pitchFamily="34" charset="0"/>
              </a:rPr>
              <a:t>infracciones</a:t>
            </a:r>
            <a:r>
              <a:rPr lang="es-ES" sz="2800" b="1" dirty="0">
                <a:latin typeface="Calibri Light" panose="020F0302020204030204" pitchFamily="34" charset="0"/>
                <a:cs typeface="Calibri Light" panose="020F0302020204030204" pitchFamily="34" charset="0"/>
              </a:rPr>
              <a:t> </a:t>
            </a:r>
            <a:r>
              <a:rPr lang="es-ES" sz="2800" b="1" dirty="0">
                <a:solidFill>
                  <a:srgbClr val="002060"/>
                </a:solidFill>
                <a:latin typeface="Calibri Light" panose="020F0302020204030204" pitchFamily="34" charset="0"/>
                <a:cs typeface="Calibri Light" panose="020F0302020204030204" pitchFamily="34" charset="0"/>
              </a:rPr>
              <a:t>y </a:t>
            </a:r>
            <a:r>
              <a:rPr lang="es-ES" sz="2800" b="1" u="sng" dirty="0">
                <a:solidFill>
                  <a:srgbClr val="C00000"/>
                </a:solidFill>
                <a:latin typeface="Calibri Light" panose="020F0302020204030204" pitchFamily="34" charset="0"/>
                <a:cs typeface="Calibri Light" panose="020F0302020204030204" pitchFamily="34" charset="0"/>
              </a:rPr>
              <a:t>sanciones</a:t>
            </a:r>
            <a:r>
              <a:rPr lang="es-ES" sz="2800" b="1" dirty="0">
                <a:solidFill>
                  <a:srgbClr val="002060"/>
                </a:solidFill>
                <a:latin typeface="Calibri Light" panose="020F0302020204030204" pitchFamily="34" charset="0"/>
                <a:cs typeface="Calibri Light" panose="020F0302020204030204" pitchFamily="34" charset="0"/>
              </a:rPr>
              <a:t>? </a:t>
            </a:r>
            <a:endParaRPr lang="es-ES_tradnl" sz="2800" b="1" dirty="0">
              <a:solidFill>
                <a:srgbClr val="002060"/>
              </a:solidFill>
              <a:latin typeface="Calibri Light" panose="020F0302020204030204" pitchFamily="34" charset="0"/>
              <a:cs typeface="Calibri Light" panose="020F0302020204030204" pitchFamily="34" charset="0"/>
            </a:endParaRPr>
          </a:p>
        </p:txBody>
      </p:sp>
      <p:sp>
        <p:nvSpPr>
          <p:cNvPr id="38914" name="Rectangle 3"/>
          <p:cNvSpPr>
            <a:spLocks noGrp="1" noChangeArrowheads="1"/>
          </p:cNvSpPr>
          <p:nvPr>
            <p:ph type="body" idx="1"/>
          </p:nvPr>
        </p:nvSpPr>
        <p:spPr>
          <a:xfrm>
            <a:off x="1717705" y="1124744"/>
            <a:ext cx="8571431" cy="5464063"/>
          </a:xfrm>
        </p:spPr>
        <p:txBody>
          <a:bodyPr>
            <a:normAutofit fontScale="25000" lnSpcReduction="20000"/>
          </a:bodyPr>
          <a:lstStyle/>
          <a:p>
            <a:pPr algn="just">
              <a:lnSpc>
                <a:spcPts val="2280"/>
              </a:lnSpc>
              <a:spcBef>
                <a:spcPts val="0"/>
              </a:spcBef>
              <a:buFont typeface="Wingdings" panose="05000000000000000000" pitchFamily="2" charset="2"/>
              <a:buChar char="§"/>
              <a:tabLst>
                <a:tab pos="373063" algn="l"/>
              </a:tabLst>
            </a:pPr>
            <a:r>
              <a:rPr lang="es-ES" sz="7200" dirty="0"/>
              <a:t>Las infracciones están contempladas en el RLGIT (D.S. N° 019-2006-TR), desde el artículo 23° al 46°.</a:t>
            </a:r>
          </a:p>
          <a:p>
            <a:pPr marL="0" indent="0" algn="just">
              <a:lnSpc>
                <a:spcPts val="2280"/>
              </a:lnSpc>
              <a:spcBef>
                <a:spcPts val="0"/>
              </a:spcBef>
              <a:buNone/>
              <a:tabLst>
                <a:tab pos="373063" algn="l"/>
              </a:tabLst>
            </a:pPr>
            <a:endParaRPr lang="es-ES" sz="7200" dirty="0"/>
          </a:p>
          <a:p>
            <a:pPr algn="just">
              <a:lnSpc>
                <a:spcPts val="2280"/>
              </a:lnSpc>
              <a:spcBef>
                <a:spcPts val="0"/>
              </a:spcBef>
              <a:buFont typeface="Wingdings" panose="05000000000000000000" pitchFamily="2" charset="2"/>
              <a:buChar char="§"/>
              <a:tabLst>
                <a:tab pos="373063" algn="l"/>
              </a:tabLst>
            </a:pPr>
            <a:r>
              <a:rPr lang="es-ES" sz="7200" dirty="0"/>
              <a:t>Los criterios de graduación, cuantía de la sanción, eximentes y reducción de la sanción, están contemplados en el R-LGIT (D.S. N° 019-2006-TR), desde el artículo 47° al 49°.</a:t>
            </a:r>
          </a:p>
          <a:p>
            <a:pPr marL="0" indent="0" algn="just">
              <a:lnSpc>
                <a:spcPts val="2280"/>
              </a:lnSpc>
              <a:spcBef>
                <a:spcPts val="0"/>
              </a:spcBef>
              <a:buNone/>
              <a:tabLst>
                <a:tab pos="373063" algn="l"/>
              </a:tabLst>
            </a:pPr>
            <a:endParaRPr lang="es-ES" sz="7200" dirty="0"/>
          </a:p>
          <a:p>
            <a:pPr algn="just">
              <a:lnSpc>
                <a:spcPts val="2280"/>
              </a:lnSpc>
              <a:spcBef>
                <a:spcPts val="0"/>
              </a:spcBef>
              <a:buFont typeface="Wingdings" panose="05000000000000000000" pitchFamily="2" charset="2"/>
              <a:buChar char="§"/>
              <a:tabLst>
                <a:tab pos="373063" algn="l"/>
              </a:tabLst>
            </a:pPr>
            <a:r>
              <a:rPr lang="es-ES" sz="7200" dirty="0"/>
              <a:t>Son infracciones administrativas en </a:t>
            </a:r>
            <a:r>
              <a:rPr lang="es-ES" sz="7200" u="sng" dirty="0"/>
              <a:t>materia de relaciones laborales, de seguridad y salud en el trabajo y de seguridad social</a:t>
            </a:r>
            <a:r>
              <a:rPr lang="es-ES" sz="7200" dirty="0"/>
              <a:t>, los incumplimientos de las obligaciones contenidas en las leyes de la materia y convenios colectivos, mediante acción u omisión de los distintos sujetos responsables, previstas y sancionadas conforme a Ley.</a:t>
            </a:r>
          </a:p>
          <a:p>
            <a:pPr algn="just">
              <a:lnSpc>
                <a:spcPts val="2280"/>
              </a:lnSpc>
              <a:spcBef>
                <a:spcPts val="0"/>
              </a:spcBef>
              <a:buFont typeface="Wingdings" panose="05000000000000000000" pitchFamily="2" charset="2"/>
              <a:buChar char="§"/>
              <a:tabLst>
                <a:tab pos="373063" algn="l"/>
              </a:tabLst>
            </a:pPr>
            <a:endParaRPr lang="es-ES" sz="7200" dirty="0"/>
          </a:p>
          <a:p>
            <a:pPr algn="just">
              <a:lnSpc>
                <a:spcPts val="2280"/>
              </a:lnSpc>
              <a:spcBef>
                <a:spcPts val="0"/>
              </a:spcBef>
              <a:buFont typeface="Wingdings" panose="05000000000000000000" pitchFamily="2" charset="2"/>
              <a:buChar char="§"/>
              <a:tabLst>
                <a:tab pos="373063" algn="l"/>
              </a:tabLst>
            </a:pPr>
            <a:r>
              <a:rPr lang="es-ES" sz="7200" dirty="0"/>
              <a:t> Asimismo, constituyen infracciones los </a:t>
            </a:r>
            <a:r>
              <a:rPr lang="es-ES" sz="7200" u="sng" dirty="0"/>
              <a:t>actos o hechos que impiden o dificultan la labor inspectiva</a:t>
            </a:r>
            <a:r>
              <a:rPr lang="es-ES" sz="7200" dirty="0"/>
              <a:t>, los que una vez cometidos se consignan en un acta de infracción</a:t>
            </a:r>
            <a:r>
              <a:rPr lang="es-ES" sz="7200" dirty="0" smtClean="0"/>
              <a:t>.</a:t>
            </a:r>
          </a:p>
          <a:p>
            <a:pPr marL="0" indent="0" algn="just">
              <a:lnSpc>
                <a:spcPts val="2280"/>
              </a:lnSpc>
              <a:spcBef>
                <a:spcPts val="0"/>
              </a:spcBef>
              <a:buNone/>
              <a:tabLst>
                <a:tab pos="373063" algn="l"/>
              </a:tabLst>
            </a:pPr>
            <a:endParaRPr lang="es-ES" sz="7200" dirty="0"/>
          </a:p>
          <a:p>
            <a:pPr algn="just">
              <a:lnSpc>
                <a:spcPts val="2280"/>
              </a:lnSpc>
              <a:spcBef>
                <a:spcPts val="0"/>
              </a:spcBef>
              <a:buFont typeface="Wingdings" panose="05000000000000000000" pitchFamily="2" charset="2"/>
              <a:buChar char="§"/>
              <a:tabLst>
                <a:tab pos="373063" algn="l"/>
              </a:tabLst>
            </a:pPr>
            <a:r>
              <a:rPr lang="es-ES" sz="7200" dirty="0"/>
              <a:t>Las infracciones, según su </a:t>
            </a:r>
            <a:r>
              <a:rPr lang="es-ES" sz="7200" u="sng" dirty="0"/>
              <a:t>gravedad</a:t>
            </a:r>
            <a:r>
              <a:rPr lang="es-ES" sz="7200" dirty="0"/>
              <a:t>, son:</a:t>
            </a:r>
          </a:p>
          <a:p>
            <a:pPr marL="0" indent="0" algn="just">
              <a:lnSpc>
                <a:spcPts val="2280"/>
              </a:lnSpc>
              <a:spcBef>
                <a:spcPts val="0"/>
              </a:spcBef>
              <a:buNone/>
              <a:tabLst>
                <a:tab pos="373063" algn="l"/>
              </a:tabLst>
            </a:pPr>
            <a:r>
              <a:rPr lang="es-ES" sz="7200" dirty="0"/>
              <a:t>		a.- Leves</a:t>
            </a:r>
          </a:p>
          <a:p>
            <a:pPr marL="0" indent="0" algn="just">
              <a:lnSpc>
                <a:spcPts val="2280"/>
              </a:lnSpc>
              <a:spcBef>
                <a:spcPts val="0"/>
              </a:spcBef>
              <a:buNone/>
              <a:tabLst>
                <a:tab pos="373063" algn="l"/>
              </a:tabLst>
            </a:pPr>
            <a:r>
              <a:rPr lang="es-ES" sz="7200" dirty="0"/>
              <a:t>		b.- Graves</a:t>
            </a:r>
          </a:p>
          <a:p>
            <a:pPr marL="0" indent="0" algn="just">
              <a:lnSpc>
                <a:spcPts val="2280"/>
              </a:lnSpc>
              <a:spcBef>
                <a:spcPts val="0"/>
              </a:spcBef>
              <a:buNone/>
              <a:tabLst>
                <a:tab pos="373063" algn="l"/>
              </a:tabLst>
            </a:pPr>
            <a:r>
              <a:rPr lang="es-ES" sz="7200" dirty="0"/>
              <a:t>		c.- Muy graves</a:t>
            </a:r>
          </a:p>
          <a:p>
            <a:pPr marL="373063" indent="-373063" algn="just">
              <a:spcBef>
                <a:spcPct val="0"/>
              </a:spcBef>
              <a:buFontTx/>
              <a:buChar char="•"/>
              <a:tabLst>
                <a:tab pos="373063" algn="l"/>
              </a:tabLst>
            </a:pPr>
            <a:endParaRPr lang="es-ES" sz="1900" dirty="0"/>
          </a:p>
        </p:txBody>
      </p:sp>
      <p:pic>
        <p:nvPicPr>
          <p:cNvPr id="2" name="Imagen 1"/>
          <p:cNvPicPr>
            <a:picLocks noChangeAspect="1"/>
          </p:cNvPicPr>
          <p:nvPr/>
        </p:nvPicPr>
        <p:blipFill>
          <a:blip r:embed="rId3"/>
          <a:stretch>
            <a:fillRect/>
          </a:stretch>
        </p:blipFill>
        <p:spPr>
          <a:xfrm>
            <a:off x="7494809" y="5146306"/>
            <a:ext cx="2517866" cy="1316850"/>
          </a:xfrm>
          <a:prstGeom prst="rect">
            <a:avLst/>
          </a:prstGeom>
        </p:spPr>
      </p:pic>
    </p:spTree>
    <p:extLst>
      <p:ext uri="{BB962C8B-B14F-4D97-AF65-F5344CB8AC3E}">
        <p14:creationId xmlns:p14="http://schemas.microsoft.com/office/powerpoint/2010/main" val="714885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3084393" y="116632"/>
            <a:ext cx="5718413" cy="714641"/>
          </a:xfrm>
        </p:spPr>
        <p:txBody>
          <a:bodyPr/>
          <a:lstStyle/>
          <a:p>
            <a:pPr algn="ctr" eaLnBrk="1" hangingPunct="1"/>
            <a:r>
              <a:rPr lang="es-ES" sz="2800" b="1" dirty="0">
                <a:solidFill>
                  <a:srgbClr val="002060"/>
                </a:solidFill>
                <a:latin typeface="Calibri Light" panose="020F0302020204030204" pitchFamily="34" charset="0"/>
                <a:cs typeface="Calibri Light" panose="020F0302020204030204" pitchFamily="34" charset="0"/>
              </a:rPr>
              <a:t>¿Cómo se </a:t>
            </a:r>
            <a:r>
              <a:rPr lang="es-ES" sz="2800" b="1" u="sng" dirty="0">
                <a:solidFill>
                  <a:srgbClr val="C00000"/>
                </a:solidFill>
                <a:latin typeface="Calibri Light" panose="020F0302020204030204" pitchFamily="34" charset="0"/>
                <a:cs typeface="Calibri Light" panose="020F0302020204030204" pitchFamily="34" charset="0"/>
              </a:rPr>
              <a:t>impugna</a:t>
            </a:r>
            <a:r>
              <a:rPr lang="es-ES" sz="2800" b="1" dirty="0">
                <a:latin typeface="Calibri Light" panose="020F0302020204030204" pitchFamily="34" charset="0"/>
                <a:cs typeface="Calibri Light" panose="020F0302020204030204" pitchFamily="34" charset="0"/>
              </a:rPr>
              <a:t> </a:t>
            </a:r>
            <a:r>
              <a:rPr lang="es-ES" sz="2800" b="1" dirty="0">
                <a:solidFill>
                  <a:srgbClr val="002060"/>
                </a:solidFill>
                <a:latin typeface="Calibri Light" panose="020F0302020204030204" pitchFamily="34" charset="0"/>
                <a:cs typeface="Calibri Light" panose="020F0302020204030204" pitchFamily="34" charset="0"/>
              </a:rPr>
              <a:t>la multa impuesta? </a:t>
            </a:r>
            <a:endParaRPr lang="es-ES_tradnl" sz="2800" b="1" dirty="0">
              <a:solidFill>
                <a:srgbClr val="002060"/>
              </a:solidFill>
              <a:latin typeface="Calibri Light" panose="020F0302020204030204" pitchFamily="34" charset="0"/>
              <a:cs typeface="Calibri Light" panose="020F0302020204030204" pitchFamily="34" charset="0"/>
            </a:endParaRPr>
          </a:p>
        </p:txBody>
      </p:sp>
      <p:sp>
        <p:nvSpPr>
          <p:cNvPr id="51202" name="Rectangle 3"/>
          <p:cNvSpPr>
            <a:spLocks noGrp="1" noChangeArrowheads="1"/>
          </p:cNvSpPr>
          <p:nvPr>
            <p:ph idx="1"/>
          </p:nvPr>
        </p:nvSpPr>
        <p:spPr>
          <a:xfrm>
            <a:off x="846161" y="1442267"/>
            <a:ext cx="10304060" cy="5511583"/>
          </a:xfrm>
        </p:spPr>
        <p:txBody>
          <a:bodyPr>
            <a:normAutofit/>
          </a:bodyPr>
          <a:lstStyle/>
          <a:p>
            <a:pPr marL="0" indent="0" algn="just">
              <a:buNone/>
              <a:tabLst>
                <a:tab pos="373063" algn="l"/>
              </a:tabLst>
            </a:pPr>
            <a:endParaRPr lang="es-ES" sz="2000" dirty="0"/>
          </a:p>
          <a:p>
            <a:pPr marL="0" indent="0" algn="just">
              <a:buNone/>
              <a:tabLst>
                <a:tab pos="373063" algn="l"/>
              </a:tabLst>
            </a:pPr>
            <a:endParaRPr lang="es-ES" sz="2000" dirty="0"/>
          </a:p>
          <a:p>
            <a:pPr marL="0" indent="0" algn="just">
              <a:buNone/>
              <a:tabLst>
                <a:tab pos="373063" algn="l"/>
              </a:tabLst>
            </a:pPr>
            <a:endParaRPr lang="es-ES" sz="2000" dirty="0"/>
          </a:p>
          <a:p>
            <a:pPr algn="just">
              <a:buFont typeface="Wingdings" panose="05000000000000000000" pitchFamily="2" charset="2"/>
              <a:buChar char="§"/>
              <a:tabLst>
                <a:tab pos="373063" algn="l"/>
              </a:tabLst>
            </a:pPr>
            <a:r>
              <a:rPr lang="es-ES" sz="2000" b="1" dirty="0"/>
              <a:t>Escenario sin TFL: </a:t>
            </a:r>
            <a:r>
              <a:rPr lang="es-ES" sz="2000" dirty="0"/>
              <a:t>Si la segunda instancia de la AAT declara infundada la apelación, concluye el procedimiento administrativo y el empleador podría interponer una “demanda contencioso administrativa” ante el Poder Judicial.</a:t>
            </a:r>
          </a:p>
          <a:p>
            <a:pPr algn="just">
              <a:buFont typeface="Wingdings" panose="05000000000000000000" pitchFamily="2" charset="2"/>
              <a:buChar char="§"/>
              <a:tabLst>
                <a:tab pos="373063" algn="l"/>
              </a:tabLst>
            </a:pPr>
            <a:r>
              <a:rPr lang="es-ES" sz="2000" b="1" dirty="0"/>
              <a:t>Escenario con TFL: </a:t>
            </a:r>
            <a:r>
              <a:rPr lang="es-ES" sz="2000" dirty="0"/>
              <a:t>La última instancia sería, </a:t>
            </a:r>
            <a:r>
              <a:rPr lang="es-ES" sz="2000" b="1" dirty="0">
                <a:solidFill>
                  <a:srgbClr val="A40000"/>
                </a:solidFill>
              </a:rPr>
              <a:t>en vía de recurso de Revisión,  el Tribunal de Fiscalización Laboral</a:t>
            </a:r>
            <a:r>
              <a:rPr lang="es-ES" sz="2000" dirty="0"/>
              <a:t>, en las materias que prevea la norma. Luego el empleador podría interponer una “demanda contencioso administrativa” ante el Poder Judicial.</a:t>
            </a:r>
          </a:p>
          <a:p>
            <a:pPr algn="just">
              <a:buFont typeface="Wingdings" panose="05000000000000000000" pitchFamily="2" charset="2"/>
              <a:buChar char="§"/>
              <a:tabLst>
                <a:tab pos="373063" algn="l"/>
              </a:tabLst>
            </a:pPr>
            <a:r>
              <a:rPr lang="es-ES" sz="2000" dirty="0"/>
              <a:t>Demanda contencioso administrativa (Poder Judicial).</a:t>
            </a:r>
          </a:p>
          <a:p>
            <a:pPr marL="263525" indent="-263525" algn="just">
              <a:buNone/>
              <a:tabLst>
                <a:tab pos="179388" algn="l"/>
              </a:tabLst>
            </a:pPr>
            <a:r>
              <a:rPr lang="es-ES" sz="2000" dirty="0"/>
              <a:t>		Esta demanda no suspende la ejecución de la resolución administrativa dictada por la AAT, salvo que la orden judicial así lo disponga en forma expresa (o se planteara una medida cautelar).</a:t>
            </a:r>
          </a:p>
          <a:p>
            <a:pPr marL="373063" indent="-373063" algn="just">
              <a:buNone/>
              <a:tabLst>
                <a:tab pos="373063" algn="l"/>
              </a:tabLst>
            </a:pPr>
            <a:endParaRPr lang="es-ES" sz="2000" dirty="0"/>
          </a:p>
        </p:txBody>
      </p:sp>
      <p:pic>
        <p:nvPicPr>
          <p:cNvPr id="2" name="Imagen 1"/>
          <p:cNvPicPr>
            <a:picLocks noChangeAspect="1"/>
          </p:cNvPicPr>
          <p:nvPr/>
        </p:nvPicPr>
        <p:blipFill>
          <a:blip r:embed="rId2"/>
          <a:stretch>
            <a:fillRect/>
          </a:stretch>
        </p:blipFill>
        <p:spPr>
          <a:xfrm>
            <a:off x="4895563" y="950237"/>
            <a:ext cx="2421562" cy="1611439"/>
          </a:xfrm>
          <a:prstGeom prst="rect">
            <a:avLst/>
          </a:prstGeom>
        </p:spPr>
      </p:pic>
    </p:spTree>
    <p:extLst>
      <p:ext uri="{BB962C8B-B14F-4D97-AF65-F5344CB8AC3E}">
        <p14:creationId xmlns:p14="http://schemas.microsoft.com/office/powerpoint/2010/main" val="266092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3754582" y="365126"/>
            <a:ext cx="3976254" cy="618548"/>
          </a:xfrm>
        </p:spPr>
        <p:txBody>
          <a:bodyPr anchor="t">
            <a:normAutofit fontScale="90000"/>
          </a:bodyPr>
          <a:lstStyle/>
          <a:p>
            <a:pPr algn="ctr" eaLnBrk="1" hangingPunct="1"/>
            <a:r>
              <a:rPr lang="es-ES" sz="3600" b="1" dirty="0">
                <a:solidFill>
                  <a:srgbClr val="002060"/>
                </a:solidFill>
                <a:latin typeface="Calibri Light" panose="020F0302020204030204" pitchFamily="34" charset="0"/>
                <a:cs typeface="Calibri Light" panose="020F0302020204030204" pitchFamily="34" charset="0"/>
              </a:rPr>
              <a:t>Prescripción </a:t>
            </a:r>
            <a:r>
              <a:rPr lang="es-ES" sz="2800" b="1" dirty="0">
                <a:solidFill>
                  <a:srgbClr val="002060"/>
                </a:solidFill>
                <a:latin typeface="Calibri Light" panose="020F0302020204030204" pitchFamily="34" charset="0"/>
                <a:cs typeface="Calibri Light" panose="020F0302020204030204" pitchFamily="34" charset="0"/>
              </a:rPr>
              <a:t/>
            </a:r>
            <a:br>
              <a:rPr lang="es-ES" sz="2800" b="1" dirty="0">
                <a:solidFill>
                  <a:srgbClr val="002060"/>
                </a:solidFill>
                <a:latin typeface="Calibri Light" panose="020F0302020204030204" pitchFamily="34" charset="0"/>
                <a:cs typeface="Calibri Light" panose="020F0302020204030204" pitchFamily="34" charset="0"/>
              </a:rPr>
            </a:br>
            <a:endParaRPr lang="es-ES_tradnl" sz="2800" b="1" dirty="0">
              <a:solidFill>
                <a:srgbClr val="002060"/>
              </a:solidFill>
              <a:latin typeface="Calibri Light" panose="020F0302020204030204" pitchFamily="34" charset="0"/>
              <a:cs typeface="Calibri Light" panose="020F0302020204030204" pitchFamily="34" charset="0"/>
            </a:endParaRPr>
          </a:p>
        </p:txBody>
      </p:sp>
      <p:sp>
        <p:nvSpPr>
          <p:cNvPr id="4" name="CuadroTexto 3">
            <a:extLst>
              <a:ext uri="{FF2B5EF4-FFF2-40B4-BE49-F238E27FC236}">
                <a16:creationId xmlns:a16="http://schemas.microsoft.com/office/drawing/2014/main" id="{C9473821-D597-4456-9A04-3E2ED15F17CA}"/>
              </a:ext>
            </a:extLst>
          </p:cNvPr>
          <p:cNvSpPr txBox="1"/>
          <p:nvPr/>
        </p:nvSpPr>
        <p:spPr>
          <a:xfrm>
            <a:off x="1939636" y="3214305"/>
            <a:ext cx="8437417" cy="1969770"/>
          </a:xfrm>
          <a:prstGeom prst="rect">
            <a:avLst/>
          </a:prstGeom>
          <a:noFill/>
        </p:spPr>
        <p:txBody>
          <a:bodyPr wrap="square" rtlCol="0">
            <a:spAutoFit/>
          </a:bodyPr>
          <a:lstStyle/>
          <a:p>
            <a:endParaRPr lang="es-PE" sz="2400" dirty="0"/>
          </a:p>
          <a:p>
            <a:pPr algn="just"/>
            <a:r>
              <a:rPr lang="es-PE" sz="2000" dirty="0">
                <a:latin typeface="Calibri Light" panose="020F0302020204030204" pitchFamily="34" charset="0"/>
                <a:cs typeface="Calibri Light" panose="020F0302020204030204" pitchFamily="34" charset="0"/>
              </a:rPr>
              <a:t>La facultad de la autoridad inspectiva para determinar la existencia de infracciones en materia sociolaboral prescribe a los </a:t>
            </a:r>
            <a:r>
              <a:rPr lang="es-PE" sz="2000" dirty="0">
                <a:solidFill>
                  <a:srgbClr val="C00000"/>
                </a:solidFill>
                <a:latin typeface="Calibri Light" panose="020F0302020204030204" pitchFamily="34" charset="0"/>
                <a:cs typeface="Calibri Light" panose="020F0302020204030204" pitchFamily="34" charset="0"/>
              </a:rPr>
              <a:t>cuatro (4) años desde que se cometió la infracción (antes eran 5 años) </a:t>
            </a:r>
            <a:r>
              <a:rPr lang="es-PE" sz="2000" dirty="0">
                <a:latin typeface="Calibri Light" panose="020F0302020204030204" pitchFamily="34" charset="0"/>
                <a:cs typeface="Calibri Light" panose="020F0302020204030204" pitchFamily="34" charset="0"/>
              </a:rPr>
              <a:t>y se determina conforme a lo establecido en el artículo 250 de la LPAG.</a:t>
            </a:r>
          </a:p>
          <a:p>
            <a:endParaRPr lang="es-PE" dirty="0"/>
          </a:p>
        </p:txBody>
      </p:sp>
      <p:pic>
        <p:nvPicPr>
          <p:cNvPr id="5" name="Imagen 4">
            <a:extLst>
              <a:ext uri="{FF2B5EF4-FFF2-40B4-BE49-F238E27FC236}">
                <a16:creationId xmlns:a16="http://schemas.microsoft.com/office/drawing/2014/main" id="{882DB143-4BCC-44CA-994F-C7510B98E2B9}"/>
              </a:ext>
            </a:extLst>
          </p:cNvPr>
          <p:cNvPicPr>
            <a:picLocks noChangeAspect="1"/>
          </p:cNvPicPr>
          <p:nvPr/>
        </p:nvPicPr>
        <p:blipFill>
          <a:blip r:embed="rId3"/>
          <a:stretch>
            <a:fillRect/>
          </a:stretch>
        </p:blipFill>
        <p:spPr>
          <a:xfrm>
            <a:off x="4058140" y="1108415"/>
            <a:ext cx="3990109" cy="2105890"/>
          </a:xfrm>
          <a:prstGeom prst="rect">
            <a:avLst/>
          </a:prstGeom>
        </p:spPr>
      </p:pic>
    </p:spTree>
    <p:extLst>
      <p:ext uri="{BB962C8B-B14F-4D97-AF65-F5344CB8AC3E}">
        <p14:creationId xmlns:p14="http://schemas.microsoft.com/office/powerpoint/2010/main" val="3155348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ctrTitle"/>
          </p:nvPr>
        </p:nvSpPr>
        <p:spPr>
          <a:xfrm>
            <a:off x="2798617" y="387927"/>
            <a:ext cx="6383483" cy="1047100"/>
          </a:xfrm>
        </p:spPr>
        <p:txBody>
          <a:bodyPr>
            <a:normAutofit/>
          </a:bodyPr>
          <a:lstStyle/>
          <a:p>
            <a:r>
              <a:rPr lang="es-PE" sz="3000" b="1" dirty="0">
                <a:solidFill>
                  <a:srgbClr val="002060"/>
                </a:solidFill>
                <a:latin typeface="Calibri Light" panose="020F0302020204030204" pitchFamily="34" charset="0"/>
                <a:cs typeface="Calibri Light" panose="020F0302020204030204" pitchFamily="34" charset="0"/>
              </a:rPr>
              <a:t>CAMBIOS EN EL </a:t>
            </a:r>
            <a:r>
              <a:rPr lang="es-PE" sz="3000" b="1" u="sng" dirty="0">
                <a:solidFill>
                  <a:srgbClr val="002060"/>
                </a:solidFill>
                <a:latin typeface="Calibri Light" panose="020F0302020204030204" pitchFamily="34" charset="0"/>
                <a:cs typeface="Calibri Light" panose="020F0302020204030204" pitchFamily="34" charset="0"/>
              </a:rPr>
              <a:t>PROCEDIMIENTO ADMINISTRATIVO SANCIONADOR</a:t>
            </a:r>
            <a:endParaRPr lang="es-ES" sz="3000" b="1" u="sng" dirty="0">
              <a:solidFill>
                <a:srgbClr val="002060"/>
              </a:solidFill>
              <a:latin typeface="Calibri Light" panose="020F0302020204030204" pitchFamily="34" charset="0"/>
              <a:cs typeface="Calibri Light" panose="020F0302020204030204" pitchFamily="34" charset="0"/>
            </a:endParaRPr>
          </a:p>
        </p:txBody>
      </p:sp>
      <p:pic>
        <p:nvPicPr>
          <p:cNvPr id="4098" name="Picture 2" descr="Resultado de imagen para procedimiento sancionador">
            <a:extLst>
              <a:ext uri="{FF2B5EF4-FFF2-40B4-BE49-F238E27FC236}">
                <a16:creationId xmlns:a16="http://schemas.microsoft.com/office/drawing/2014/main" id="{3B65C42A-166C-48E1-8A1C-80B6B5486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485" y="2251363"/>
            <a:ext cx="4405745" cy="235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311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Rectángulo"/>
          <p:cNvSpPr>
            <a:spLocks noChangeArrowheads="1"/>
          </p:cNvSpPr>
          <p:nvPr/>
        </p:nvSpPr>
        <p:spPr bwMode="auto">
          <a:xfrm>
            <a:off x="4679985" y="1720337"/>
            <a:ext cx="13180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s-ES" altLang="es-PE" sz="1500">
              <a:solidFill>
                <a:srgbClr val="333333"/>
              </a:solidFill>
              <a:latin typeface="+mj-lt"/>
            </a:endParaRPr>
          </a:p>
          <a:p>
            <a:pPr algn="ctr" eaLnBrk="1" hangingPunct="1">
              <a:defRPr/>
            </a:pPr>
            <a:r>
              <a:rPr lang="es-ES" altLang="es-PE" sz="1500">
                <a:solidFill>
                  <a:srgbClr val="333333"/>
                </a:solidFill>
                <a:latin typeface="+mj-lt"/>
              </a:rPr>
              <a:t> </a:t>
            </a:r>
            <a:endParaRPr lang="es-PE" altLang="es-PE" sz="1500">
              <a:solidFill>
                <a:srgbClr val="000000"/>
              </a:solidFill>
              <a:latin typeface="+mj-lt"/>
            </a:endParaRPr>
          </a:p>
        </p:txBody>
      </p:sp>
      <p:sp>
        <p:nvSpPr>
          <p:cNvPr id="7" name="4 Rectángulo"/>
          <p:cNvSpPr>
            <a:spLocks noChangeArrowheads="1"/>
          </p:cNvSpPr>
          <p:nvPr/>
        </p:nvSpPr>
        <p:spPr bwMode="auto">
          <a:xfrm>
            <a:off x="4679985" y="1720337"/>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s-ES" altLang="es-PE" sz="1500">
              <a:latin typeface="+mj-lt"/>
            </a:endParaRPr>
          </a:p>
        </p:txBody>
      </p:sp>
      <p:sp>
        <p:nvSpPr>
          <p:cNvPr id="9" name="5 Rectángulo"/>
          <p:cNvSpPr>
            <a:spLocks noChangeArrowheads="1"/>
          </p:cNvSpPr>
          <p:nvPr/>
        </p:nvSpPr>
        <p:spPr bwMode="auto">
          <a:xfrm>
            <a:off x="3052401" y="1390135"/>
            <a:ext cx="631864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defRPr/>
            </a:pPr>
            <a:endParaRPr lang="es-ES" altLang="es-PE" sz="1600">
              <a:latin typeface="+mj-lt"/>
            </a:endParaRPr>
          </a:p>
          <a:p>
            <a:pPr algn="just" eaLnBrk="1" hangingPunct="1">
              <a:defRPr/>
            </a:pPr>
            <a:endParaRPr lang="es-ES" altLang="es-PE" sz="1600">
              <a:latin typeface="+mj-lt"/>
            </a:endParaRPr>
          </a:p>
          <a:p>
            <a:pPr algn="just" eaLnBrk="1" hangingPunct="1">
              <a:defRPr/>
            </a:pPr>
            <a:endParaRPr lang="es-ES" altLang="es-PE" sz="1600">
              <a:latin typeface="+mj-lt"/>
            </a:endParaRPr>
          </a:p>
          <a:p>
            <a:pPr algn="just" eaLnBrk="1" hangingPunct="1">
              <a:defRPr/>
            </a:pPr>
            <a:endParaRPr lang="es-ES" altLang="es-PE" sz="1600">
              <a:latin typeface="+mj-lt"/>
            </a:endParaRPr>
          </a:p>
          <a:p>
            <a:pPr algn="just" eaLnBrk="1" hangingPunct="1">
              <a:defRPr/>
            </a:pPr>
            <a:endParaRPr lang="es-ES" altLang="es-PE" sz="1600">
              <a:latin typeface="+mj-lt"/>
            </a:endParaRPr>
          </a:p>
          <a:p>
            <a:pPr algn="just" eaLnBrk="1" hangingPunct="1">
              <a:defRPr/>
            </a:pPr>
            <a:endParaRPr lang="es-ES" altLang="es-PE" sz="1600">
              <a:latin typeface="+mj-lt"/>
            </a:endParaRPr>
          </a:p>
          <a:p>
            <a:pPr algn="just" eaLnBrk="1" hangingPunct="1">
              <a:defRPr/>
            </a:pPr>
            <a:endParaRPr lang="es-ES" altLang="es-PE" sz="1600">
              <a:latin typeface="+mj-lt"/>
            </a:endParaRPr>
          </a:p>
          <a:p>
            <a:pPr algn="just" eaLnBrk="1" hangingPunct="1">
              <a:defRPr/>
            </a:pPr>
            <a:endParaRPr lang="es-ES" altLang="es-PE" sz="1600">
              <a:latin typeface="+mj-lt"/>
            </a:endParaRPr>
          </a:p>
          <a:p>
            <a:pPr algn="just" eaLnBrk="1" hangingPunct="1">
              <a:defRPr/>
            </a:pPr>
            <a:r>
              <a:rPr lang="es-ES" altLang="es-PE" sz="1600">
                <a:latin typeface="+mj-lt"/>
              </a:rPr>
              <a:t> </a:t>
            </a:r>
          </a:p>
        </p:txBody>
      </p:sp>
      <p:sp>
        <p:nvSpPr>
          <p:cNvPr id="10" name="Text Box 4"/>
          <p:cNvSpPr txBox="1">
            <a:spLocks noChangeArrowheads="1"/>
          </p:cNvSpPr>
          <p:nvPr/>
        </p:nvSpPr>
        <p:spPr bwMode="auto">
          <a:xfrm>
            <a:off x="2829091" y="3544987"/>
            <a:ext cx="1350169" cy="646331"/>
          </a:xfrm>
          <a:prstGeom prst="rect">
            <a:avLst/>
          </a:prstGeom>
          <a:solidFill>
            <a:schemeClr val="bg1">
              <a:lumMod val="85000"/>
            </a:schemeClr>
          </a:solidFill>
          <a:ln w="19050">
            <a:solidFill>
              <a:schemeClr val="tx1"/>
            </a:solidFill>
            <a:miter lim="800000"/>
            <a:headEnd/>
            <a:tailEnd/>
          </a:ln>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defRPr/>
            </a:pPr>
            <a:r>
              <a:rPr lang="es-PE" altLang="es-PE" sz="1200" b="1" dirty="0">
                <a:latin typeface="+mj-lt"/>
              </a:rPr>
              <a:t>Inicio de oficio con Acta de Infracción</a:t>
            </a:r>
          </a:p>
        </p:txBody>
      </p:sp>
      <p:sp>
        <p:nvSpPr>
          <p:cNvPr id="11" name="Line 5"/>
          <p:cNvSpPr>
            <a:spLocks noChangeShapeType="1"/>
          </p:cNvSpPr>
          <p:nvPr/>
        </p:nvSpPr>
        <p:spPr bwMode="auto">
          <a:xfrm>
            <a:off x="4187065" y="3880923"/>
            <a:ext cx="215504"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sp>
        <p:nvSpPr>
          <p:cNvPr id="12" name="Text Box 7"/>
          <p:cNvSpPr txBox="1">
            <a:spLocks noChangeArrowheads="1"/>
          </p:cNvSpPr>
          <p:nvPr/>
        </p:nvSpPr>
        <p:spPr bwMode="auto">
          <a:xfrm>
            <a:off x="4402570" y="3522149"/>
            <a:ext cx="1188242" cy="646331"/>
          </a:xfrm>
          <a:prstGeom prst="rect">
            <a:avLst/>
          </a:prstGeom>
          <a:solidFill>
            <a:schemeClr val="bg1">
              <a:lumMod val="85000"/>
            </a:schemeClr>
          </a:solidFill>
          <a:ln w="22225">
            <a:solidFill>
              <a:schemeClr val="tx1"/>
            </a:solidFill>
            <a:miter lim="800000"/>
            <a:headEnd/>
            <a:tailEnd/>
          </a:ln>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defRPr/>
            </a:pPr>
            <a:r>
              <a:rPr lang="es-PE" altLang="es-PE" sz="1200" b="1" dirty="0">
                <a:latin typeface="+mj-lt"/>
              </a:rPr>
              <a:t>Notificación al sujeto responsable</a:t>
            </a:r>
          </a:p>
        </p:txBody>
      </p:sp>
      <p:sp>
        <p:nvSpPr>
          <p:cNvPr id="13" name="Line 8"/>
          <p:cNvSpPr>
            <a:spLocks noChangeShapeType="1"/>
          </p:cNvSpPr>
          <p:nvPr/>
        </p:nvSpPr>
        <p:spPr bwMode="auto">
          <a:xfrm>
            <a:off x="5537235" y="3880923"/>
            <a:ext cx="1296590"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sp>
        <p:nvSpPr>
          <p:cNvPr id="14" name="Text Box 9"/>
          <p:cNvSpPr txBox="1">
            <a:spLocks noChangeArrowheads="1"/>
          </p:cNvSpPr>
          <p:nvPr/>
        </p:nvSpPr>
        <p:spPr bwMode="auto">
          <a:xfrm>
            <a:off x="5814122" y="3743255"/>
            <a:ext cx="1026319" cy="276999"/>
          </a:xfrm>
          <a:prstGeom prst="rect">
            <a:avLst/>
          </a:prstGeom>
          <a:solidFill>
            <a:schemeClr val="bg1">
              <a:lumMod val="85000"/>
            </a:schemeClr>
          </a:solidFill>
          <a:ln w="22225">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defRPr/>
            </a:pPr>
            <a:r>
              <a:rPr lang="es-PE" altLang="es-PE" sz="1200" b="1" dirty="0">
                <a:latin typeface="+mj-lt"/>
              </a:rPr>
              <a:t>Descargos</a:t>
            </a:r>
          </a:p>
        </p:txBody>
      </p:sp>
      <p:sp>
        <p:nvSpPr>
          <p:cNvPr id="15" name="Line 10"/>
          <p:cNvSpPr>
            <a:spLocks noChangeShapeType="1"/>
          </p:cNvSpPr>
          <p:nvPr/>
        </p:nvSpPr>
        <p:spPr bwMode="auto">
          <a:xfrm flipV="1">
            <a:off x="5699159" y="3160200"/>
            <a:ext cx="0" cy="720725"/>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sp>
        <p:nvSpPr>
          <p:cNvPr id="16" name="Text Box 11"/>
          <p:cNvSpPr txBox="1">
            <a:spLocks noChangeArrowheads="1"/>
          </p:cNvSpPr>
          <p:nvPr/>
        </p:nvSpPr>
        <p:spPr bwMode="auto">
          <a:xfrm>
            <a:off x="5321731" y="2636980"/>
            <a:ext cx="756047" cy="523220"/>
          </a:xfrm>
          <a:prstGeom prst="rect">
            <a:avLst/>
          </a:prstGeom>
          <a:noFill/>
          <a:ln w="28575">
            <a:solidFill>
              <a:srgbClr val="C00000"/>
            </a:solidFill>
            <a:prstDash val="dash"/>
            <a:miter lim="800000"/>
            <a:headEnd/>
            <a:tailEnd/>
          </a:ln>
        </p:spPr>
        <p:txBody>
          <a:bodyPr>
            <a:spAutoFit/>
          </a:bodyPr>
          <a:lstStyle/>
          <a:p>
            <a:pPr algn="ctr">
              <a:spcBef>
                <a:spcPct val="50000"/>
              </a:spcBef>
              <a:defRPr/>
            </a:pPr>
            <a:r>
              <a:rPr lang="es-PE" sz="1400" b="1" dirty="0">
                <a:latin typeface="+mj-lt"/>
                <a:cs typeface="Arial" charset="0"/>
              </a:rPr>
              <a:t>15 Días</a:t>
            </a:r>
          </a:p>
        </p:txBody>
      </p:sp>
      <p:sp>
        <p:nvSpPr>
          <p:cNvPr id="17" name="Line 12"/>
          <p:cNvSpPr>
            <a:spLocks noChangeShapeType="1"/>
          </p:cNvSpPr>
          <p:nvPr/>
        </p:nvSpPr>
        <p:spPr bwMode="auto">
          <a:xfrm>
            <a:off x="6833825" y="3880923"/>
            <a:ext cx="323850"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sp>
        <p:nvSpPr>
          <p:cNvPr id="18" name="Text Box 13"/>
          <p:cNvSpPr txBox="1">
            <a:spLocks noChangeArrowheads="1"/>
          </p:cNvSpPr>
          <p:nvPr/>
        </p:nvSpPr>
        <p:spPr bwMode="auto">
          <a:xfrm>
            <a:off x="7157079" y="3544987"/>
            <a:ext cx="1081088" cy="646331"/>
          </a:xfrm>
          <a:prstGeom prst="rect">
            <a:avLst/>
          </a:prstGeom>
          <a:solidFill>
            <a:schemeClr val="bg1">
              <a:lumMod val="85000"/>
            </a:schemeClr>
          </a:solidFill>
          <a:ln w="25400">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defRPr/>
            </a:pPr>
            <a:r>
              <a:rPr lang="es-PE" altLang="es-PE" sz="1200" b="1" dirty="0">
                <a:latin typeface="+mj-lt"/>
              </a:rPr>
              <a:t>Resolución 1ra Instancia</a:t>
            </a:r>
          </a:p>
        </p:txBody>
      </p:sp>
      <p:sp>
        <p:nvSpPr>
          <p:cNvPr id="19" name="Line 14"/>
          <p:cNvSpPr>
            <a:spLocks noChangeShapeType="1"/>
          </p:cNvSpPr>
          <p:nvPr/>
        </p:nvSpPr>
        <p:spPr bwMode="auto">
          <a:xfrm flipH="1" flipV="1">
            <a:off x="6995748" y="3455135"/>
            <a:ext cx="20378" cy="1345295"/>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sp>
        <p:nvSpPr>
          <p:cNvPr id="20" name="Text Box 15"/>
          <p:cNvSpPr txBox="1">
            <a:spLocks noChangeArrowheads="1"/>
          </p:cNvSpPr>
          <p:nvPr/>
        </p:nvSpPr>
        <p:spPr bwMode="auto">
          <a:xfrm>
            <a:off x="6401628" y="2439474"/>
            <a:ext cx="1188244" cy="830997"/>
          </a:xfrm>
          <a:prstGeom prst="rect">
            <a:avLst/>
          </a:prstGeom>
          <a:noFill/>
          <a:ln w="28575">
            <a:solidFill>
              <a:srgbClr val="C00000"/>
            </a:solidFill>
            <a:prstDash val="dash"/>
            <a:miter lim="800000"/>
            <a:headEnd/>
            <a:tailEnd/>
          </a:ln>
        </p:spPr>
        <p:txBody>
          <a:bodyPr>
            <a:spAutoFit/>
          </a:bodyPr>
          <a:lstStyle/>
          <a:p>
            <a:pPr algn="ctr">
              <a:spcBef>
                <a:spcPct val="50000"/>
              </a:spcBef>
              <a:defRPr/>
            </a:pPr>
            <a:r>
              <a:rPr lang="es-PE" sz="1200" b="1" dirty="0">
                <a:latin typeface="+mj-lt"/>
                <a:cs typeface="Arial" charset="0"/>
              </a:rPr>
              <a:t>Puede realizar actuaciones o diligencias</a:t>
            </a:r>
          </a:p>
        </p:txBody>
      </p:sp>
      <p:sp>
        <p:nvSpPr>
          <p:cNvPr id="21" name="Text Box 16"/>
          <p:cNvSpPr txBox="1">
            <a:spLocks noChangeArrowheads="1"/>
          </p:cNvSpPr>
          <p:nvPr/>
        </p:nvSpPr>
        <p:spPr bwMode="auto">
          <a:xfrm>
            <a:off x="6611314" y="4800431"/>
            <a:ext cx="772126" cy="523220"/>
          </a:xfrm>
          <a:prstGeom prst="rect">
            <a:avLst/>
          </a:prstGeom>
          <a:noFill/>
          <a:ln w="28575">
            <a:solidFill>
              <a:srgbClr val="C00000"/>
            </a:solidFill>
            <a:prstDash val="dash"/>
            <a:miter lim="800000"/>
            <a:headEnd/>
            <a:tailEnd/>
          </a:ln>
        </p:spPr>
        <p:txBody>
          <a:bodyPr wrap="square">
            <a:spAutoFit/>
          </a:bodyPr>
          <a:lstStyle/>
          <a:p>
            <a:pPr algn="ctr">
              <a:spcBef>
                <a:spcPct val="50000"/>
              </a:spcBef>
              <a:defRPr/>
            </a:pPr>
            <a:r>
              <a:rPr lang="es-PE" sz="1400" b="1" dirty="0">
                <a:latin typeface="+mj-lt"/>
                <a:cs typeface="Arial" charset="0"/>
              </a:rPr>
              <a:t>15 Días</a:t>
            </a:r>
          </a:p>
        </p:txBody>
      </p:sp>
      <p:sp>
        <p:nvSpPr>
          <p:cNvPr id="23" name="Line 19"/>
          <p:cNvSpPr>
            <a:spLocks noChangeShapeType="1"/>
          </p:cNvSpPr>
          <p:nvPr/>
        </p:nvSpPr>
        <p:spPr bwMode="auto">
          <a:xfrm>
            <a:off x="8237571" y="3880923"/>
            <a:ext cx="325951"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sp>
        <p:nvSpPr>
          <p:cNvPr id="24" name="Text Box 20"/>
          <p:cNvSpPr txBox="1">
            <a:spLocks noChangeArrowheads="1"/>
          </p:cNvSpPr>
          <p:nvPr/>
        </p:nvSpPr>
        <p:spPr bwMode="auto">
          <a:xfrm>
            <a:off x="8563523" y="3723719"/>
            <a:ext cx="1343595" cy="323165"/>
          </a:xfrm>
          <a:prstGeom prst="rect">
            <a:avLst/>
          </a:prstGeom>
          <a:solidFill>
            <a:schemeClr val="bg1">
              <a:lumMod val="85000"/>
            </a:schemeClr>
          </a:solidFill>
          <a:ln w="25400">
            <a:solidFill>
              <a:schemeClr val="tx1"/>
            </a:solidFill>
            <a:miter lim="800000"/>
            <a:headEnd/>
            <a:tailEnd/>
          </a:ln>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defRPr/>
            </a:pPr>
            <a:r>
              <a:rPr lang="es-PE" altLang="es-PE" sz="1500" b="1" dirty="0">
                <a:latin typeface="+mj-lt"/>
              </a:rPr>
              <a:t>Apelación</a:t>
            </a:r>
          </a:p>
        </p:txBody>
      </p:sp>
      <p:sp>
        <p:nvSpPr>
          <p:cNvPr id="25" name="Text Box 21"/>
          <p:cNvSpPr txBox="1">
            <a:spLocks noChangeArrowheads="1"/>
          </p:cNvSpPr>
          <p:nvPr/>
        </p:nvSpPr>
        <p:spPr bwMode="auto">
          <a:xfrm>
            <a:off x="7913722" y="2439474"/>
            <a:ext cx="1134666" cy="738664"/>
          </a:xfrm>
          <a:prstGeom prst="rect">
            <a:avLst/>
          </a:prstGeom>
          <a:noFill/>
          <a:ln w="28575">
            <a:solidFill>
              <a:srgbClr val="C00000"/>
            </a:solidFill>
            <a:prstDash val="dash"/>
            <a:miter lim="800000"/>
            <a:headEnd/>
            <a:tailEnd/>
          </a:ln>
        </p:spPr>
        <p:txBody>
          <a:bodyPr wrap="square">
            <a:spAutoFit/>
          </a:bodyPr>
          <a:lstStyle/>
          <a:p>
            <a:pPr algn="ctr">
              <a:spcBef>
                <a:spcPct val="50000"/>
              </a:spcBef>
              <a:defRPr/>
            </a:pPr>
            <a:r>
              <a:rPr lang="es-PE" sz="1400" b="1" dirty="0">
                <a:latin typeface="+mj-lt"/>
                <a:cs typeface="Arial" charset="0"/>
              </a:rPr>
              <a:t>Tercer día de notificada</a:t>
            </a:r>
          </a:p>
        </p:txBody>
      </p:sp>
      <p:sp>
        <p:nvSpPr>
          <p:cNvPr id="26" name="Line 22"/>
          <p:cNvSpPr>
            <a:spLocks noChangeShapeType="1"/>
          </p:cNvSpPr>
          <p:nvPr/>
        </p:nvSpPr>
        <p:spPr bwMode="auto">
          <a:xfrm flipV="1">
            <a:off x="8345919" y="3233223"/>
            <a:ext cx="0" cy="64770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sp>
        <p:nvSpPr>
          <p:cNvPr id="27" name="Line 23"/>
          <p:cNvSpPr>
            <a:spLocks noChangeShapeType="1"/>
          </p:cNvSpPr>
          <p:nvPr/>
        </p:nvSpPr>
        <p:spPr bwMode="auto">
          <a:xfrm>
            <a:off x="7886958" y="4247773"/>
            <a:ext cx="676564" cy="1013432"/>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sp>
        <p:nvSpPr>
          <p:cNvPr id="28" name="Text Box 24"/>
          <p:cNvSpPr txBox="1">
            <a:spLocks noChangeArrowheads="1"/>
          </p:cNvSpPr>
          <p:nvPr/>
        </p:nvSpPr>
        <p:spPr bwMode="auto">
          <a:xfrm>
            <a:off x="8686586" y="4528623"/>
            <a:ext cx="3505413" cy="1569660"/>
          </a:xfrm>
          <a:prstGeom prst="rect">
            <a:avLst/>
          </a:prstGeom>
          <a:noFill/>
          <a:ln w="28575">
            <a:solidFill>
              <a:srgbClr val="C00000"/>
            </a:solidFill>
            <a:prstDash val="dash"/>
            <a:miter lim="800000"/>
            <a:headEnd/>
            <a:tailEnd/>
          </a:ln>
        </p:spPr>
        <p:txBody>
          <a:bodyPr wrap="square">
            <a:spAutoFit/>
          </a:bodyPr>
          <a:lstStyle/>
          <a:p>
            <a:pPr marL="400050" indent="-400050" algn="just">
              <a:buAutoNum type="romanLcParenR"/>
              <a:defRPr/>
            </a:pPr>
            <a:r>
              <a:rPr lang="es-PE" sz="1200" b="1" dirty="0">
                <a:latin typeface="+mj-lt"/>
                <a:cs typeface="Arial" charset="0"/>
              </a:rPr>
              <a:t>Fundamentada: precisándose el motivo de la sanción, la norma legal o convencional incumplida y los trabajadores afectados; </a:t>
            </a:r>
          </a:p>
          <a:p>
            <a:pPr marL="400050" indent="-400050" algn="just">
              <a:buAutoNum type="romanLcParenR"/>
              <a:defRPr/>
            </a:pPr>
            <a:r>
              <a:rPr lang="es-PE" sz="1200" b="1" dirty="0">
                <a:latin typeface="+mj-lt"/>
                <a:cs typeface="Arial" charset="0"/>
              </a:rPr>
              <a:t>ii) Contendrá el mandato de la AAT, dirigido al responsable, para que cumplan con subsanar las infracciones por las que fueron sancionados. </a:t>
            </a:r>
          </a:p>
        </p:txBody>
      </p:sp>
      <p:sp>
        <p:nvSpPr>
          <p:cNvPr id="29" name="Line 25"/>
          <p:cNvSpPr>
            <a:spLocks noChangeShapeType="1"/>
          </p:cNvSpPr>
          <p:nvPr/>
        </p:nvSpPr>
        <p:spPr bwMode="auto">
          <a:xfrm flipH="1">
            <a:off x="3121727" y="4227519"/>
            <a:ext cx="286780" cy="898115"/>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sp>
        <p:nvSpPr>
          <p:cNvPr id="30" name="Text Box 26"/>
          <p:cNvSpPr txBox="1">
            <a:spLocks noChangeArrowheads="1"/>
          </p:cNvSpPr>
          <p:nvPr/>
        </p:nvSpPr>
        <p:spPr bwMode="auto">
          <a:xfrm>
            <a:off x="1575865" y="5278036"/>
            <a:ext cx="3196485" cy="830997"/>
          </a:xfrm>
          <a:prstGeom prst="rect">
            <a:avLst/>
          </a:prstGeom>
          <a:noFill/>
          <a:ln w="28575">
            <a:solidFill>
              <a:srgbClr val="C00000"/>
            </a:solidFill>
            <a:prstDash val="dash"/>
            <a:miter lim="800000"/>
            <a:headEnd/>
            <a:tailEnd/>
          </a:ln>
        </p:spPr>
        <p:txBody>
          <a:bodyPr wrap="square">
            <a:spAutoFit/>
          </a:bodyPr>
          <a:lstStyle/>
          <a:p>
            <a:pPr algn="just">
              <a:defRPr/>
            </a:pPr>
            <a:r>
              <a:rPr lang="es-PE" sz="1200" b="1" dirty="0">
                <a:latin typeface="+mj-lt"/>
                <a:cs typeface="Arial" charset="0"/>
              </a:rPr>
              <a:t>Merecen fe, sin perjuicio de las pruebas que puedan aportar los sujetos responsables, en defensa de sus respectivos derechos e intereses</a:t>
            </a:r>
          </a:p>
        </p:txBody>
      </p:sp>
      <p:sp>
        <p:nvSpPr>
          <p:cNvPr id="31" name="Text Box 27"/>
          <p:cNvSpPr txBox="1">
            <a:spLocks noChangeArrowheads="1"/>
          </p:cNvSpPr>
          <p:nvPr/>
        </p:nvSpPr>
        <p:spPr bwMode="auto">
          <a:xfrm>
            <a:off x="2998823" y="2512499"/>
            <a:ext cx="1350169" cy="738664"/>
          </a:xfrm>
          <a:prstGeom prst="rect">
            <a:avLst/>
          </a:prstGeom>
          <a:noFill/>
          <a:ln w="28575">
            <a:solidFill>
              <a:srgbClr val="C00000"/>
            </a:solidFill>
            <a:prstDash val="dash"/>
            <a:miter lim="800000"/>
            <a:headEnd/>
            <a:tailEnd/>
          </a:ln>
        </p:spPr>
        <p:txBody>
          <a:bodyPr>
            <a:spAutoFit/>
          </a:bodyPr>
          <a:lstStyle/>
          <a:p>
            <a:pPr algn="ctr">
              <a:spcBef>
                <a:spcPct val="50000"/>
              </a:spcBef>
              <a:defRPr/>
            </a:pPr>
            <a:r>
              <a:rPr lang="es-PE" sz="1400" b="1" dirty="0">
                <a:latin typeface="+mj-lt"/>
                <a:cs typeface="Arial" charset="0"/>
              </a:rPr>
              <a:t>Medidas de carácter provisional</a:t>
            </a:r>
          </a:p>
        </p:txBody>
      </p:sp>
      <p:sp>
        <p:nvSpPr>
          <p:cNvPr id="32" name="Line 28"/>
          <p:cNvSpPr>
            <a:spLocks noChangeShapeType="1"/>
          </p:cNvSpPr>
          <p:nvPr/>
        </p:nvSpPr>
        <p:spPr bwMode="auto">
          <a:xfrm flipV="1">
            <a:off x="3634904" y="3297326"/>
            <a:ext cx="4474" cy="224822"/>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sp>
        <p:nvSpPr>
          <p:cNvPr id="33" name="Text Box 29"/>
          <p:cNvSpPr txBox="1">
            <a:spLocks noChangeArrowheads="1"/>
          </p:cNvSpPr>
          <p:nvPr/>
        </p:nvSpPr>
        <p:spPr bwMode="auto">
          <a:xfrm>
            <a:off x="9512596" y="2470280"/>
            <a:ext cx="947216" cy="738664"/>
          </a:xfrm>
          <a:prstGeom prst="rect">
            <a:avLst/>
          </a:prstGeom>
          <a:noFill/>
          <a:ln w="28575">
            <a:solidFill>
              <a:srgbClr val="C00000"/>
            </a:solidFill>
            <a:prstDash val="dash"/>
            <a:miter lim="800000"/>
            <a:headEnd/>
            <a:tailEnd/>
          </a:ln>
        </p:spPr>
        <p:txBody>
          <a:bodyPr wrap="square">
            <a:spAutoFit/>
          </a:bodyPr>
          <a:lstStyle/>
          <a:p>
            <a:pPr algn="ctr">
              <a:spcBef>
                <a:spcPct val="50000"/>
              </a:spcBef>
              <a:defRPr/>
            </a:pPr>
            <a:r>
              <a:rPr lang="es-PE" sz="1400" b="1" dirty="0">
                <a:latin typeface="+mj-lt"/>
                <a:cs typeface="Arial" charset="0"/>
              </a:rPr>
              <a:t>30 días para resolver</a:t>
            </a:r>
          </a:p>
        </p:txBody>
      </p:sp>
      <p:sp>
        <p:nvSpPr>
          <p:cNvPr id="34" name="31 Abrir llave"/>
          <p:cNvSpPr/>
          <p:nvPr/>
        </p:nvSpPr>
        <p:spPr>
          <a:xfrm rot="5400000">
            <a:off x="5309230" y="30243"/>
            <a:ext cx="342900" cy="4427934"/>
          </a:xfrm>
          <a:prstGeom prst="leftBrace">
            <a:avLst/>
          </a:prstGeom>
          <a:ln w="38100">
            <a:solidFill>
              <a:schemeClr val="tx1"/>
            </a:solidFill>
          </a:ln>
        </p:spPr>
        <p:style>
          <a:lnRef idx="1">
            <a:schemeClr val="accent3"/>
          </a:lnRef>
          <a:fillRef idx="0">
            <a:schemeClr val="accent3"/>
          </a:fillRef>
          <a:effectRef idx="0">
            <a:schemeClr val="accent3"/>
          </a:effectRef>
          <a:fontRef idx="minor">
            <a:schemeClr val="tx1"/>
          </a:fontRef>
        </p:style>
        <p:txBody>
          <a:bodyPr anchor="ctr"/>
          <a:lstStyle/>
          <a:p>
            <a:pPr algn="ctr">
              <a:defRPr/>
            </a:pPr>
            <a:endParaRPr lang="es-PE" sz="1500">
              <a:solidFill>
                <a:prstClr val="black"/>
              </a:solidFill>
              <a:latin typeface="+mj-lt"/>
            </a:endParaRPr>
          </a:p>
        </p:txBody>
      </p:sp>
      <p:sp>
        <p:nvSpPr>
          <p:cNvPr id="35" name="2 CuadroTexto"/>
          <p:cNvSpPr txBox="1">
            <a:spLocks noChangeArrowheads="1"/>
          </p:cNvSpPr>
          <p:nvPr/>
        </p:nvSpPr>
        <p:spPr bwMode="auto">
          <a:xfrm>
            <a:off x="4504366" y="1358684"/>
            <a:ext cx="1897262" cy="553998"/>
          </a:xfrm>
          <a:prstGeom prst="rect">
            <a:avLst/>
          </a:prstGeom>
          <a:solidFill>
            <a:schemeClr val="bg1"/>
          </a:solidFill>
          <a:ln>
            <a:noFill/>
          </a:ln>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s-PE" altLang="es-PE" sz="1500" b="1" dirty="0">
                <a:solidFill>
                  <a:srgbClr val="000000"/>
                </a:solidFill>
                <a:latin typeface="+mj-lt"/>
              </a:rPr>
              <a:t>Sub Intendencia de Resolución</a:t>
            </a:r>
          </a:p>
        </p:txBody>
      </p:sp>
      <p:sp>
        <p:nvSpPr>
          <p:cNvPr id="36" name="36 Abrir llave"/>
          <p:cNvSpPr/>
          <p:nvPr/>
        </p:nvSpPr>
        <p:spPr>
          <a:xfrm rot="5400000">
            <a:off x="8584044" y="1591351"/>
            <a:ext cx="342900" cy="1283494"/>
          </a:xfrm>
          <a:prstGeom prst="leftBrace">
            <a:avLst/>
          </a:prstGeom>
          <a:ln w="38100">
            <a:solidFill>
              <a:schemeClr val="tx1"/>
            </a:solidFill>
          </a:ln>
        </p:spPr>
        <p:style>
          <a:lnRef idx="1">
            <a:schemeClr val="accent3"/>
          </a:lnRef>
          <a:fillRef idx="0">
            <a:schemeClr val="accent3"/>
          </a:fillRef>
          <a:effectRef idx="0">
            <a:schemeClr val="accent3"/>
          </a:effectRef>
          <a:fontRef idx="minor">
            <a:schemeClr val="tx1"/>
          </a:fontRef>
        </p:style>
        <p:txBody>
          <a:bodyPr anchor="ctr"/>
          <a:lstStyle/>
          <a:p>
            <a:pPr algn="ctr">
              <a:defRPr/>
            </a:pPr>
            <a:endParaRPr lang="es-PE" sz="1500">
              <a:solidFill>
                <a:prstClr val="black"/>
              </a:solidFill>
              <a:latin typeface="+mj-lt"/>
            </a:endParaRPr>
          </a:p>
        </p:txBody>
      </p:sp>
      <p:sp>
        <p:nvSpPr>
          <p:cNvPr id="37" name="29 CuadroTexto"/>
          <p:cNvSpPr txBox="1">
            <a:spLocks noChangeArrowheads="1"/>
          </p:cNvSpPr>
          <p:nvPr/>
        </p:nvSpPr>
        <p:spPr bwMode="auto">
          <a:xfrm>
            <a:off x="7694646" y="1560941"/>
            <a:ext cx="2291558" cy="553998"/>
          </a:xfrm>
          <a:prstGeom prst="rect">
            <a:avLst/>
          </a:prstGeom>
          <a:solidFill>
            <a:schemeClr val="bg1"/>
          </a:solidFill>
          <a:ln>
            <a:noFill/>
          </a:ln>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s-PE" altLang="es-PE" sz="1500" b="1" dirty="0">
                <a:solidFill>
                  <a:srgbClr val="000000"/>
                </a:solidFill>
                <a:latin typeface="+mj-lt"/>
              </a:rPr>
              <a:t>Intendencia ILM / Regional de SUNAFIL</a:t>
            </a:r>
          </a:p>
        </p:txBody>
      </p:sp>
      <p:sp>
        <p:nvSpPr>
          <p:cNvPr id="3" name="CuadroTexto 2">
            <a:extLst>
              <a:ext uri="{FF2B5EF4-FFF2-40B4-BE49-F238E27FC236}">
                <a16:creationId xmlns:a16="http://schemas.microsoft.com/office/drawing/2014/main" id="{ED235214-32A3-4281-8257-2C94516E3040}"/>
              </a:ext>
            </a:extLst>
          </p:cNvPr>
          <p:cNvSpPr txBox="1"/>
          <p:nvPr/>
        </p:nvSpPr>
        <p:spPr>
          <a:xfrm>
            <a:off x="4824413" y="477078"/>
            <a:ext cx="184731" cy="369332"/>
          </a:xfrm>
          <a:prstGeom prst="rect">
            <a:avLst/>
          </a:prstGeom>
          <a:noFill/>
        </p:spPr>
        <p:txBody>
          <a:bodyPr wrap="none" rtlCol="0">
            <a:spAutoFit/>
          </a:bodyPr>
          <a:lstStyle/>
          <a:p>
            <a:endParaRPr lang="es-PE" dirty="0"/>
          </a:p>
        </p:txBody>
      </p:sp>
      <p:sp>
        <p:nvSpPr>
          <p:cNvPr id="4" name="CuadroTexto 3">
            <a:extLst>
              <a:ext uri="{FF2B5EF4-FFF2-40B4-BE49-F238E27FC236}">
                <a16:creationId xmlns:a16="http://schemas.microsoft.com/office/drawing/2014/main" id="{EC16745D-C0E3-4D12-830A-90FFD1ABC57F}"/>
              </a:ext>
            </a:extLst>
          </p:cNvPr>
          <p:cNvSpPr txBox="1"/>
          <p:nvPr/>
        </p:nvSpPr>
        <p:spPr>
          <a:xfrm>
            <a:off x="3121468" y="352612"/>
            <a:ext cx="5832366" cy="707886"/>
          </a:xfrm>
          <a:prstGeom prst="rect">
            <a:avLst/>
          </a:prstGeom>
          <a:noFill/>
        </p:spPr>
        <p:txBody>
          <a:bodyPr wrap="none" rtlCol="0">
            <a:spAutoFit/>
          </a:bodyPr>
          <a:lstStyle/>
          <a:p>
            <a:r>
              <a:rPr lang="es-PE" sz="2000" b="1" dirty="0"/>
              <a:t>PROCEDIMIENTO SANCIONADOR </a:t>
            </a:r>
            <a:r>
              <a:rPr lang="es-PE" sz="2000" b="1" u="sng" dirty="0">
                <a:solidFill>
                  <a:srgbClr val="C00000"/>
                </a:solidFill>
              </a:rPr>
              <a:t>ANTERIOR</a:t>
            </a:r>
            <a:r>
              <a:rPr lang="es-PE" sz="2000" b="1" dirty="0"/>
              <a:t> </a:t>
            </a:r>
          </a:p>
          <a:p>
            <a:endParaRPr lang="es-PE" sz="2000" b="1" dirty="0"/>
          </a:p>
        </p:txBody>
      </p:sp>
      <p:sp>
        <p:nvSpPr>
          <p:cNvPr id="38" name="Line 12">
            <a:extLst>
              <a:ext uri="{FF2B5EF4-FFF2-40B4-BE49-F238E27FC236}">
                <a16:creationId xmlns:a16="http://schemas.microsoft.com/office/drawing/2014/main" id="{3EFE9826-61A1-44BF-B4D3-A84D9F994AD1}"/>
              </a:ext>
            </a:extLst>
          </p:cNvPr>
          <p:cNvSpPr>
            <a:spLocks noChangeShapeType="1"/>
          </p:cNvSpPr>
          <p:nvPr/>
        </p:nvSpPr>
        <p:spPr bwMode="auto">
          <a:xfrm>
            <a:off x="9900460" y="3880923"/>
            <a:ext cx="559352"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sp>
        <p:nvSpPr>
          <p:cNvPr id="39" name="Text Box 13">
            <a:extLst>
              <a:ext uri="{FF2B5EF4-FFF2-40B4-BE49-F238E27FC236}">
                <a16:creationId xmlns:a16="http://schemas.microsoft.com/office/drawing/2014/main" id="{E31F2654-D0FB-40D1-979D-D8E0C3E206A0}"/>
              </a:ext>
            </a:extLst>
          </p:cNvPr>
          <p:cNvSpPr txBox="1">
            <a:spLocks noChangeArrowheads="1"/>
          </p:cNvSpPr>
          <p:nvPr/>
        </p:nvSpPr>
        <p:spPr bwMode="auto">
          <a:xfrm>
            <a:off x="10505713" y="3544987"/>
            <a:ext cx="1081088" cy="646331"/>
          </a:xfrm>
          <a:prstGeom prst="rect">
            <a:avLst/>
          </a:prstGeom>
          <a:solidFill>
            <a:schemeClr val="bg1">
              <a:lumMod val="85000"/>
            </a:schemeClr>
          </a:solidFill>
          <a:ln w="25400">
            <a:solidFill>
              <a:schemeClr val="tx1"/>
            </a:solidFill>
            <a:miter lim="800000"/>
            <a:headEnd/>
            <a:tailEnd/>
          </a:ln>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defRPr/>
            </a:pPr>
            <a:r>
              <a:rPr lang="es-PE" altLang="es-PE" sz="1200" b="1" dirty="0">
                <a:latin typeface="+mj-lt"/>
              </a:rPr>
              <a:t>Resolución 2da. Instancia</a:t>
            </a:r>
          </a:p>
        </p:txBody>
      </p:sp>
      <p:sp>
        <p:nvSpPr>
          <p:cNvPr id="40" name="Line 22">
            <a:extLst>
              <a:ext uri="{FF2B5EF4-FFF2-40B4-BE49-F238E27FC236}">
                <a16:creationId xmlns:a16="http://schemas.microsoft.com/office/drawing/2014/main" id="{E5CE3CD9-162B-4684-962E-3CB4D658B4DD}"/>
              </a:ext>
            </a:extLst>
          </p:cNvPr>
          <p:cNvSpPr>
            <a:spLocks noChangeShapeType="1"/>
          </p:cNvSpPr>
          <p:nvPr/>
        </p:nvSpPr>
        <p:spPr bwMode="auto">
          <a:xfrm flipV="1">
            <a:off x="10062385" y="3266864"/>
            <a:ext cx="0" cy="64770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a:defRPr/>
            </a:pPr>
            <a:endParaRPr lang="es-PE" sz="1500">
              <a:latin typeface="+mj-lt"/>
              <a:cs typeface="Arial" charset="0"/>
            </a:endParaRPr>
          </a:p>
        </p:txBody>
      </p:sp>
      <p:pic>
        <p:nvPicPr>
          <p:cNvPr id="2" name="Imagen 1">
            <a:extLst>
              <a:ext uri="{FF2B5EF4-FFF2-40B4-BE49-F238E27FC236}">
                <a16:creationId xmlns:a16="http://schemas.microsoft.com/office/drawing/2014/main" id="{92A1DE0C-301C-49AC-B5DB-851417C81519}"/>
              </a:ext>
            </a:extLst>
          </p:cNvPr>
          <p:cNvPicPr>
            <a:picLocks noChangeAspect="1"/>
          </p:cNvPicPr>
          <p:nvPr/>
        </p:nvPicPr>
        <p:blipFill>
          <a:blip r:embed="rId2"/>
          <a:stretch>
            <a:fillRect/>
          </a:stretch>
        </p:blipFill>
        <p:spPr>
          <a:xfrm>
            <a:off x="70697" y="117432"/>
            <a:ext cx="1957485" cy="2694007"/>
          </a:xfrm>
          <a:prstGeom prst="rect">
            <a:avLst/>
          </a:prstGeom>
        </p:spPr>
      </p:pic>
    </p:spTree>
    <p:extLst>
      <p:ext uri="{BB962C8B-B14F-4D97-AF65-F5344CB8AC3E}">
        <p14:creationId xmlns:p14="http://schemas.microsoft.com/office/powerpoint/2010/main" val="3958590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4322C6CE-C841-4DA9-A3B1-3D8702DB4CEB}"/>
              </a:ext>
            </a:extLst>
          </p:cNvPr>
          <p:cNvSpPr txBox="1">
            <a:spLocks/>
          </p:cNvSpPr>
          <p:nvPr/>
        </p:nvSpPr>
        <p:spPr>
          <a:xfrm>
            <a:off x="3504476" y="416039"/>
            <a:ext cx="5413249" cy="5810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000" b="1" dirty="0">
                <a:solidFill>
                  <a:srgbClr val="002060"/>
                </a:solidFill>
                <a:latin typeface="+mn-lt"/>
                <a:cs typeface="Calibri Light" panose="020F0302020204030204" pitchFamily="34" charset="0"/>
              </a:rPr>
              <a:t>EL </a:t>
            </a:r>
            <a:r>
              <a:rPr lang="es-PE" sz="2000" b="1" u="sng" dirty="0">
                <a:solidFill>
                  <a:srgbClr val="C00000"/>
                </a:solidFill>
                <a:latin typeface="+mn-lt"/>
                <a:cs typeface="Calibri Light" panose="020F0302020204030204" pitchFamily="34" charset="0"/>
              </a:rPr>
              <a:t>NUEVO</a:t>
            </a:r>
            <a:r>
              <a:rPr lang="es-PE" sz="2000" b="1" dirty="0">
                <a:solidFill>
                  <a:srgbClr val="C00000"/>
                </a:solidFill>
                <a:latin typeface="+mn-lt"/>
                <a:cs typeface="Calibri Light" panose="020F0302020204030204" pitchFamily="34" charset="0"/>
              </a:rPr>
              <a:t> </a:t>
            </a:r>
            <a:r>
              <a:rPr lang="es-PE" sz="2000" b="1" dirty="0">
                <a:solidFill>
                  <a:srgbClr val="002060"/>
                </a:solidFill>
                <a:latin typeface="+mn-lt"/>
                <a:cs typeface="Calibri Light" panose="020F0302020204030204" pitchFamily="34" charset="0"/>
              </a:rPr>
              <a:t>PROCEDIMIENTO SANCIONADOR</a:t>
            </a:r>
            <a:endParaRPr lang="x-none" sz="2000" b="1" dirty="0">
              <a:solidFill>
                <a:srgbClr val="002060"/>
              </a:solidFill>
              <a:latin typeface="+mn-lt"/>
              <a:cs typeface="Calibri Light" panose="020F0302020204030204" pitchFamily="34" charset="0"/>
            </a:endParaRPr>
          </a:p>
        </p:txBody>
      </p:sp>
      <p:sp>
        <p:nvSpPr>
          <p:cNvPr id="195" name="Abrir llave 194"/>
          <p:cNvSpPr/>
          <p:nvPr/>
        </p:nvSpPr>
        <p:spPr>
          <a:xfrm>
            <a:off x="1303910" y="2368124"/>
            <a:ext cx="288893" cy="2497007"/>
          </a:xfrm>
          <a:prstGeom prst="leftBrace">
            <a:avLst/>
          </a:prstGeom>
          <a:solidFill>
            <a:schemeClr val="bg1"/>
          </a:solidFill>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3200" b="1" dirty="0">
              <a:latin typeface="Calibri Light" panose="020F0302020204030204" pitchFamily="34" charset="0"/>
              <a:cs typeface="Calibri Light" panose="020F0302020204030204" pitchFamily="34" charset="0"/>
            </a:endParaRPr>
          </a:p>
        </p:txBody>
      </p:sp>
      <p:sp>
        <p:nvSpPr>
          <p:cNvPr id="197" name="CuadroTexto 196"/>
          <p:cNvSpPr txBox="1"/>
          <p:nvPr/>
        </p:nvSpPr>
        <p:spPr>
          <a:xfrm>
            <a:off x="74833" y="3289372"/>
            <a:ext cx="1454588" cy="707886"/>
          </a:xfrm>
          <a:prstGeom prst="rect">
            <a:avLst/>
          </a:prstGeom>
          <a:noFill/>
        </p:spPr>
        <p:txBody>
          <a:bodyPr wrap="square" rtlCol="0">
            <a:spAutoFit/>
          </a:bodyPr>
          <a:lstStyle/>
          <a:p>
            <a:pPr algn="ctr"/>
            <a:r>
              <a:rPr lang="es-PE" sz="2000" b="1" dirty="0">
                <a:latin typeface="Calibri Light" panose="020F0302020204030204" pitchFamily="34" charset="0"/>
                <a:cs typeface="Calibri Light" panose="020F0302020204030204" pitchFamily="34" charset="0"/>
              </a:rPr>
              <a:t>Etapa</a:t>
            </a:r>
          </a:p>
          <a:p>
            <a:pPr algn="ctr"/>
            <a:r>
              <a:rPr lang="es-PE" sz="2000" b="1" dirty="0">
                <a:latin typeface="Calibri Light" panose="020F0302020204030204" pitchFamily="34" charset="0"/>
                <a:cs typeface="Calibri Light" panose="020F0302020204030204" pitchFamily="34" charset="0"/>
              </a:rPr>
              <a:t> </a:t>
            </a:r>
            <a:r>
              <a:rPr lang="es-PE" sz="2000" b="1" u="sng" dirty="0">
                <a:latin typeface="Calibri Light" panose="020F0302020204030204" pitchFamily="34" charset="0"/>
                <a:cs typeface="Calibri Light" panose="020F0302020204030204" pitchFamily="34" charset="0"/>
              </a:rPr>
              <a:t>instructora</a:t>
            </a:r>
          </a:p>
        </p:txBody>
      </p:sp>
      <p:grpSp>
        <p:nvGrpSpPr>
          <p:cNvPr id="9" name="Grupo 8">
            <a:extLst>
              <a:ext uri="{FF2B5EF4-FFF2-40B4-BE49-F238E27FC236}">
                <a16:creationId xmlns:a16="http://schemas.microsoft.com/office/drawing/2014/main" id="{8F60B528-0772-4435-9FF0-9EA4A5E0AD76}"/>
              </a:ext>
            </a:extLst>
          </p:cNvPr>
          <p:cNvGrpSpPr/>
          <p:nvPr/>
        </p:nvGrpSpPr>
        <p:grpSpPr>
          <a:xfrm>
            <a:off x="1547056" y="1624214"/>
            <a:ext cx="9836567" cy="4061552"/>
            <a:chOff x="2214956" y="1146339"/>
            <a:chExt cx="9788710" cy="2346754"/>
          </a:xfrm>
          <a:solidFill>
            <a:schemeClr val="bg1"/>
          </a:solidFill>
        </p:grpSpPr>
        <p:cxnSp>
          <p:nvCxnSpPr>
            <p:cNvPr id="127" name="Conector recto 126">
              <a:extLst>
                <a:ext uri="{FF2B5EF4-FFF2-40B4-BE49-F238E27FC236}">
                  <a16:creationId xmlns:a16="http://schemas.microsoft.com/office/drawing/2014/main" id="{117E83F4-7B88-44F0-9566-06B59F818C66}"/>
                </a:ext>
              </a:extLst>
            </p:cNvPr>
            <p:cNvCxnSpPr>
              <a:cxnSpLocks/>
              <a:endCxn id="85" idx="3"/>
            </p:cNvCxnSpPr>
            <p:nvPr/>
          </p:nvCxnSpPr>
          <p:spPr>
            <a:xfrm flipH="1">
              <a:off x="4733355" y="2283888"/>
              <a:ext cx="145711" cy="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2F974D99-E762-4CBF-9726-D51F5BEA2E2B}"/>
                </a:ext>
              </a:extLst>
            </p:cNvPr>
            <p:cNvGrpSpPr/>
            <p:nvPr/>
          </p:nvGrpSpPr>
          <p:grpSpPr>
            <a:xfrm>
              <a:off x="2214956" y="1146339"/>
              <a:ext cx="9788710" cy="2346754"/>
              <a:chOff x="2214956" y="1146339"/>
              <a:chExt cx="9788710" cy="2346754"/>
            </a:xfrm>
            <a:grpFill/>
          </p:grpSpPr>
          <p:sp>
            <p:nvSpPr>
              <p:cNvPr id="131" name="Triángulo isósceles 130"/>
              <p:cNvSpPr/>
              <p:nvPr/>
            </p:nvSpPr>
            <p:spPr>
              <a:xfrm rot="10800000">
                <a:off x="10648508" y="2786683"/>
                <a:ext cx="196699" cy="171545"/>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b="1" dirty="0">
                  <a:latin typeface="Calibri Light" panose="020F0302020204030204" pitchFamily="34" charset="0"/>
                  <a:cs typeface="Calibri Light" panose="020F0302020204030204" pitchFamily="34" charset="0"/>
                </a:endParaRPr>
              </a:p>
            </p:txBody>
          </p:sp>
          <p:cxnSp>
            <p:nvCxnSpPr>
              <p:cNvPr id="134" name="Conector recto 133">
                <a:extLst>
                  <a:ext uri="{FF2B5EF4-FFF2-40B4-BE49-F238E27FC236}">
                    <a16:creationId xmlns:a16="http://schemas.microsoft.com/office/drawing/2014/main" id="{9351D4FB-54FE-4DAD-9159-1DE87D0F9577}"/>
                  </a:ext>
                </a:extLst>
              </p:cNvPr>
              <p:cNvCxnSpPr>
                <a:cxnSpLocks/>
              </p:cNvCxnSpPr>
              <p:nvPr/>
            </p:nvCxnSpPr>
            <p:spPr>
              <a:xfrm flipV="1">
                <a:off x="4854479" y="2284641"/>
                <a:ext cx="252761" cy="4"/>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70F56F66-2890-439D-91A1-8B6C4709FB27}"/>
                  </a:ext>
                </a:extLst>
              </p:cNvPr>
              <p:cNvGrpSpPr/>
              <p:nvPr/>
            </p:nvGrpSpPr>
            <p:grpSpPr>
              <a:xfrm>
                <a:off x="2214956" y="1146339"/>
                <a:ext cx="9788710" cy="2346754"/>
                <a:chOff x="2214956" y="1146339"/>
                <a:chExt cx="9788710" cy="2346754"/>
              </a:xfrm>
              <a:grpFill/>
            </p:grpSpPr>
            <p:cxnSp>
              <p:nvCxnSpPr>
                <p:cNvPr id="71" name="Conector recto 70">
                  <a:extLst>
                    <a:ext uri="{FF2B5EF4-FFF2-40B4-BE49-F238E27FC236}">
                      <a16:creationId xmlns:a16="http://schemas.microsoft.com/office/drawing/2014/main" id="{3CE5DFCF-2CA6-4DC8-85E9-4EA5EA6B36DD}"/>
                    </a:ext>
                  </a:extLst>
                </p:cNvPr>
                <p:cNvCxnSpPr>
                  <a:cxnSpLocks/>
                </p:cNvCxnSpPr>
                <p:nvPr/>
              </p:nvCxnSpPr>
              <p:spPr>
                <a:xfrm flipV="1">
                  <a:off x="10229491" y="1576169"/>
                  <a:ext cx="1195729" cy="1801"/>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 name="Grupo 3">
                  <a:extLst>
                    <a:ext uri="{FF2B5EF4-FFF2-40B4-BE49-F238E27FC236}">
                      <a16:creationId xmlns:a16="http://schemas.microsoft.com/office/drawing/2014/main" id="{945FFBBD-9C43-4202-BF9D-49B05BAC962E}"/>
                    </a:ext>
                  </a:extLst>
                </p:cNvPr>
                <p:cNvGrpSpPr/>
                <p:nvPr/>
              </p:nvGrpSpPr>
              <p:grpSpPr>
                <a:xfrm>
                  <a:off x="2214956" y="1146339"/>
                  <a:ext cx="9788710" cy="2346754"/>
                  <a:chOff x="2214956" y="1146339"/>
                  <a:chExt cx="9788710" cy="2346754"/>
                </a:xfrm>
                <a:grpFill/>
              </p:grpSpPr>
              <p:cxnSp>
                <p:nvCxnSpPr>
                  <p:cNvPr id="139" name="Conector recto 138">
                    <a:extLst>
                      <a:ext uri="{FF2B5EF4-FFF2-40B4-BE49-F238E27FC236}">
                        <a16:creationId xmlns:a16="http://schemas.microsoft.com/office/drawing/2014/main" id="{69A09666-74E2-4712-A041-A521C4FD2435}"/>
                      </a:ext>
                    </a:extLst>
                  </p:cNvPr>
                  <p:cNvCxnSpPr>
                    <a:cxnSpLocks/>
                  </p:cNvCxnSpPr>
                  <p:nvPr/>
                </p:nvCxnSpPr>
                <p:spPr>
                  <a:xfrm>
                    <a:off x="7720034" y="2282733"/>
                    <a:ext cx="172233" cy="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 name="Grupo 2">
                    <a:extLst>
                      <a:ext uri="{FF2B5EF4-FFF2-40B4-BE49-F238E27FC236}">
                        <a16:creationId xmlns:a16="http://schemas.microsoft.com/office/drawing/2014/main" id="{C2AB621D-3B64-4603-95A3-F3EEE090F133}"/>
                      </a:ext>
                    </a:extLst>
                  </p:cNvPr>
                  <p:cNvGrpSpPr/>
                  <p:nvPr/>
                </p:nvGrpSpPr>
                <p:grpSpPr>
                  <a:xfrm>
                    <a:off x="2214956" y="1146339"/>
                    <a:ext cx="9788710" cy="2346754"/>
                    <a:chOff x="2214956" y="1146339"/>
                    <a:chExt cx="9788710" cy="2346754"/>
                  </a:xfrm>
                  <a:grpFill/>
                </p:grpSpPr>
                <p:grpSp>
                  <p:nvGrpSpPr>
                    <p:cNvPr id="42" name="Grupo 41">
                      <a:extLst>
                        <a:ext uri="{FF2B5EF4-FFF2-40B4-BE49-F238E27FC236}">
                          <a16:creationId xmlns:a16="http://schemas.microsoft.com/office/drawing/2014/main" id="{B474B97A-B26A-4FB9-946B-BD8EDB2B64F8}"/>
                        </a:ext>
                      </a:extLst>
                    </p:cNvPr>
                    <p:cNvGrpSpPr/>
                    <p:nvPr/>
                  </p:nvGrpSpPr>
                  <p:grpSpPr>
                    <a:xfrm>
                      <a:off x="2214956" y="1265944"/>
                      <a:ext cx="9788710" cy="2227149"/>
                      <a:chOff x="2181657" y="1562905"/>
                      <a:chExt cx="9788710" cy="2227149"/>
                    </a:xfrm>
                    <a:grpFill/>
                  </p:grpSpPr>
                  <p:grpSp>
                    <p:nvGrpSpPr>
                      <p:cNvPr id="183" name="Grupo 182"/>
                      <p:cNvGrpSpPr/>
                      <p:nvPr/>
                    </p:nvGrpSpPr>
                    <p:grpSpPr>
                      <a:xfrm>
                        <a:off x="2181657" y="1562905"/>
                        <a:ext cx="9788710" cy="2227149"/>
                        <a:chOff x="1075992" y="2937626"/>
                        <a:chExt cx="9788710" cy="2227149"/>
                      </a:xfrm>
                      <a:grpFill/>
                    </p:grpSpPr>
                    <p:cxnSp>
                      <p:nvCxnSpPr>
                        <p:cNvPr id="124" name="Conector recto 123">
                          <a:extLst>
                            <a:ext uri="{FF2B5EF4-FFF2-40B4-BE49-F238E27FC236}">
                              <a16:creationId xmlns:a16="http://schemas.microsoft.com/office/drawing/2014/main" id="{69A09666-74E2-4712-A041-A521C4FD2435}"/>
                            </a:ext>
                          </a:extLst>
                        </p:cNvPr>
                        <p:cNvCxnSpPr/>
                        <p:nvPr/>
                      </p:nvCxnSpPr>
                      <p:spPr>
                        <a:xfrm flipV="1">
                          <a:off x="9417966" y="3903424"/>
                          <a:ext cx="268903" cy="2"/>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33" name="Grupo 132"/>
                        <p:cNvGrpSpPr/>
                        <p:nvPr/>
                      </p:nvGrpSpPr>
                      <p:grpSpPr>
                        <a:xfrm>
                          <a:off x="1075992" y="2937626"/>
                          <a:ext cx="9788710" cy="2227149"/>
                          <a:chOff x="522842" y="2994634"/>
                          <a:chExt cx="9788710" cy="2227149"/>
                        </a:xfrm>
                        <a:grpFill/>
                      </p:grpSpPr>
                      <p:grpSp>
                        <p:nvGrpSpPr>
                          <p:cNvPr id="128" name="Grupo 127"/>
                          <p:cNvGrpSpPr/>
                          <p:nvPr/>
                        </p:nvGrpSpPr>
                        <p:grpSpPr>
                          <a:xfrm>
                            <a:off x="522842" y="2994634"/>
                            <a:ext cx="9788710" cy="2025219"/>
                            <a:chOff x="522842" y="3268617"/>
                            <a:chExt cx="9788710" cy="2025219"/>
                          </a:xfrm>
                          <a:grpFill/>
                        </p:grpSpPr>
                        <p:grpSp>
                          <p:nvGrpSpPr>
                            <p:cNvPr id="123" name="Grupo 122"/>
                            <p:cNvGrpSpPr/>
                            <p:nvPr/>
                          </p:nvGrpSpPr>
                          <p:grpSpPr>
                            <a:xfrm>
                              <a:off x="522842" y="3268617"/>
                              <a:ext cx="8328982" cy="2025219"/>
                              <a:chOff x="645329" y="3123340"/>
                              <a:chExt cx="8328982" cy="2025219"/>
                            </a:xfrm>
                            <a:grpFill/>
                          </p:grpSpPr>
                          <p:grpSp>
                            <p:nvGrpSpPr>
                              <p:cNvPr id="86" name="Grupo 85"/>
                              <p:cNvGrpSpPr/>
                              <p:nvPr/>
                            </p:nvGrpSpPr>
                            <p:grpSpPr>
                              <a:xfrm>
                                <a:off x="645329" y="3833265"/>
                                <a:ext cx="2518399" cy="597591"/>
                                <a:chOff x="632024" y="3091485"/>
                                <a:chExt cx="2518399" cy="597591"/>
                              </a:xfrm>
                              <a:grpFill/>
                            </p:grpSpPr>
                            <p:sp>
                              <p:nvSpPr>
                                <p:cNvPr id="83" name="Rectángulo 82">
                                  <a:extLst>
                                    <a:ext uri="{FF2B5EF4-FFF2-40B4-BE49-F238E27FC236}">
                                      <a16:creationId xmlns:a16="http://schemas.microsoft.com/office/drawing/2014/main" id="{382BCBCC-0F56-4791-9E49-097AF1A498B4}"/>
                                    </a:ext>
                                  </a:extLst>
                                </p:cNvPr>
                                <p:cNvSpPr/>
                                <p:nvPr/>
                              </p:nvSpPr>
                              <p:spPr>
                                <a:xfrm>
                                  <a:off x="632024" y="3091485"/>
                                  <a:ext cx="1080828" cy="597591"/>
                                </a:xfrm>
                                <a:prstGeom prst="rect">
                                  <a:avLst/>
                                </a:prstGeom>
                                <a:solidFill>
                                  <a:srgbClr val="C00000"/>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600" b="1" dirty="0">
                                      <a:solidFill>
                                        <a:schemeClr val="bg1"/>
                                      </a:solidFill>
                                      <a:latin typeface="Calibri Light" panose="020F0302020204030204" pitchFamily="34" charset="0"/>
                                      <a:cs typeface="Calibri Light" panose="020F0302020204030204" pitchFamily="34" charset="0"/>
                                    </a:rPr>
                                    <a:t>Acta de infracción</a:t>
                                  </a:r>
                                  <a:endParaRPr lang="x-none" sz="1600" b="1" dirty="0">
                                    <a:solidFill>
                                      <a:schemeClr val="bg1"/>
                                    </a:solidFill>
                                    <a:latin typeface="Calibri Light" panose="020F0302020204030204" pitchFamily="34" charset="0"/>
                                    <a:cs typeface="Calibri Light" panose="020F0302020204030204" pitchFamily="34" charset="0"/>
                                  </a:endParaRPr>
                                </a:p>
                              </p:txBody>
                            </p:sp>
                            <p:cxnSp>
                              <p:nvCxnSpPr>
                                <p:cNvPr id="84" name="Conector recto 83">
                                  <a:extLst>
                                    <a:ext uri="{FF2B5EF4-FFF2-40B4-BE49-F238E27FC236}">
                                      <a16:creationId xmlns:a16="http://schemas.microsoft.com/office/drawing/2014/main" id="{69A09666-74E2-4712-A041-A521C4FD2435}"/>
                                    </a:ext>
                                  </a:extLst>
                                </p:cNvPr>
                                <p:cNvCxnSpPr/>
                                <p:nvPr/>
                              </p:nvCxnSpPr>
                              <p:spPr>
                                <a:xfrm>
                                  <a:off x="1728196" y="3410803"/>
                                  <a:ext cx="213558" cy="314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5" name="Rectángulo 84">
                                  <a:extLst>
                                    <a:ext uri="{FF2B5EF4-FFF2-40B4-BE49-F238E27FC236}">
                                      <a16:creationId xmlns:a16="http://schemas.microsoft.com/office/drawing/2014/main" id="{B8A7ED75-C14B-4BF7-B5A7-CC41E5E4FA76}"/>
                                    </a:ext>
                                  </a:extLst>
                                </p:cNvPr>
                                <p:cNvSpPr/>
                                <p:nvPr/>
                              </p:nvSpPr>
                              <p:spPr>
                                <a:xfrm>
                                  <a:off x="1954815" y="3109932"/>
                                  <a:ext cx="1195608" cy="579144"/>
                                </a:xfrm>
                                <a:prstGeom prst="rect">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latin typeface="Calibri Light" panose="020F0302020204030204" pitchFamily="34" charset="0"/>
                                      <a:cs typeface="Calibri Light" panose="020F0302020204030204" pitchFamily="34" charset="0"/>
                                    </a:rPr>
                                    <a:t>Revisión del contenido del Acta</a:t>
                                  </a:r>
                                  <a:endParaRPr lang="x-none" sz="1400" b="1" dirty="0">
                                    <a:latin typeface="Calibri Light" panose="020F0302020204030204" pitchFamily="34" charset="0"/>
                                    <a:cs typeface="Calibri Light" panose="020F0302020204030204" pitchFamily="34" charset="0"/>
                                  </a:endParaRPr>
                                </a:p>
                              </p:txBody>
                            </p:sp>
                          </p:grpSp>
                          <p:grpSp>
                            <p:nvGrpSpPr>
                              <p:cNvPr id="122" name="Grupo 121"/>
                              <p:cNvGrpSpPr/>
                              <p:nvPr/>
                            </p:nvGrpSpPr>
                            <p:grpSpPr>
                              <a:xfrm>
                                <a:off x="3288138" y="3123340"/>
                                <a:ext cx="5686173" cy="2025219"/>
                                <a:chOff x="3288138" y="3123340"/>
                                <a:chExt cx="5686173" cy="2025219"/>
                              </a:xfrm>
                              <a:grpFill/>
                            </p:grpSpPr>
                            <p:cxnSp>
                              <p:nvCxnSpPr>
                                <p:cNvPr id="88" name="Conector recto 87"/>
                                <p:cNvCxnSpPr/>
                                <p:nvPr/>
                              </p:nvCxnSpPr>
                              <p:spPr>
                                <a:xfrm flipH="1">
                                  <a:off x="3295791" y="3353294"/>
                                  <a:ext cx="3756" cy="1496254"/>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a16="http://schemas.microsoft.com/office/drawing/2014/main" id="{69A09666-74E2-4712-A041-A521C4FD2435}"/>
                                    </a:ext>
                                  </a:extLst>
                                </p:cNvPr>
                                <p:cNvCxnSpPr>
                                  <a:cxnSpLocks/>
                                </p:cNvCxnSpPr>
                                <p:nvPr/>
                              </p:nvCxnSpPr>
                              <p:spPr>
                                <a:xfrm>
                                  <a:off x="3288138" y="3353294"/>
                                  <a:ext cx="266935" cy="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69A09666-74E2-4712-A041-A521C4FD2435}"/>
                                    </a:ext>
                                  </a:extLst>
                                </p:cNvPr>
                                <p:cNvCxnSpPr/>
                                <p:nvPr/>
                              </p:nvCxnSpPr>
                              <p:spPr>
                                <a:xfrm flipV="1">
                                  <a:off x="3302315" y="4842016"/>
                                  <a:ext cx="236158" cy="2"/>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5" name="Rectángulo 94">
                                  <a:extLst>
                                    <a:ext uri="{FF2B5EF4-FFF2-40B4-BE49-F238E27FC236}">
                                      <a16:creationId xmlns:a16="http://schemas.microsoft.com/office/drawing/2014/main" id="{B8A7ED75-C14B-4BF7-B5A7-CC41E5E4FA76}"/>
                                    </a:ext>
                                  </a:extLst>
                                </p:cNvPr>
                                <p:cNvSpPr/>
                                <p:nvPr/>
                              </p:nvSpPr>
                              <p:spPr>
                                <a:xfrm>
                                  <a:off x="3554538" y="3123340"/>
                                  <a:ext cx="1597922" cy="559958"/>
                                </a:xfrm>
                                <a:prstGeom prst="rect">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latin typeface="Calibri Light" panose="020F0302020204030204" pitchFamily="34" charset="0"/>
                                      <a:cs typeface="Calibri Light" panose="020F0302020204030204" pitchFamily="34" charset="0"/>
                                    </a:rPr>
                                    <a:t>No se detecta </a:t>
                                  </a:r>
                                  <a:r>
                                    <a:rPr lang="es-PE" sz="1400" b="1" dirty="0" smtClean="0">
                                      <a:latin typeface="Calibri Light" panose="020F0302020204030204" pitchFamily="34" charset="0"/>
                                      <a:cs typeface="Calibri Light" panose="020F0302020204030204" pitchFamily="34" charset="0"/>
                                    </a:rPr>
                                    <a:t>incumplimiento del inspector</a:t>
                                  </a:r>
                                  <a:endParaRPr lang="x-none" sz="1400" b="1" dirty="0">
                                    <a:latin typeface="Calibri Light" panose="020F0302020204030204" pitchFamily="34" charset="0"/>
                                    <a:cs typeface="Calibri Light" panose="020F0302020204030204" pitchFamily="34" charset="0"/>
                                  </a:endParaRPr>
                                </a:p>
                              </p:txBody>
                            </p:sp>
                            <p:sp>
                              <p:nvSpPr>
                                <p:cNvPr id="96" name="Rectángulo 95">
                                  <a:extLst>
                                    <a:ext uri="{FF2B5EF4-FFF2-40B4-BE49-F238E27FC236}">
                                      <a16:creationId xmlns:a16="http://schemas.microsoft.com/office/drawing/2014/main" id="{B8A7ED75-C14B-4BF7-B5A7-CC41E5E4FA76}"/>
                                    </a:ext>
                                  </a:extLst>
                                </p:cNvPr>
                                <p:cNvSpPr/>
                                <p:nvPr/>
                              </p:nvSpPr>
                              <p:spPr>
                                <a:xfrm>
                                  <a:off x="3527957" y="3821101"/>
                                  <a:ext cx="1411330" cy="542933"/>
                                </a:xfrm>
                                <a:prstGeom prst="rect">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latin typeface="Calibri Light" panose="020F0302020204030204" pitchFamily="34" charset="0"/>
                                      <a:cs typeface="Calibri Light" panose="020F0302020204030204" pitchFamily="34" charset="0"/>
                                    </a:rPr>
                                    <a:t>Se detecta incumplimiento </a:t>
                                  </a:r>
                                  <a:r>
                                    <a:rPr lang="es-PE" sz="1400" b="1" dirty="0" smtClean="0">
                                      <a:latin typeface="Calibri Light" panose="020F0302020204030204" pitchFamily="34" charset="0"/>
                                      <a:cs typeface="Calibri Light" panose="020F0302020204030204" pitchFamily="34" charset="0"/>
                                    </a:rPr>
                                    <a:t>corregible por el inspector</a:t>
                                  </a:r>
                                  <a:endParaRPr lang="x-none" sz="1400" b="1" dirty="0">
                                    <a:latin typeface="Calibri Light" panose="020F0302020204030204" pitchFamily="34" charset="0"/>
                                    <a:cs typeface="Calibri Light" panose="020F0302020204030204" pitchFamily="34" charset="0"/>
                                  </a:endParaRPr>
                                </a:p>
                              </p:txBody>
                            </p:sp>
                            <p:sp>
                              <p:nvSpPr>
                                <p:cNvPr id="97" name="Rectángulo 96">
                                  <a:extLst>
                                    <a:ext uri="{FF2B5EF4-FFF2-40B4-BE49-F238E27FC236}">
                                      <a16:creationId xmlns:a16="http://schemas.microsoft.com/office/drawing/2014/main" id="{B8A7ED75-C14B-4BF7-B5A7-CC41E5E4FA76}"/>
                                    </a:ext>
                                  </a:extLst>
                                </p:cNvPr>
                                <p:cNvSpPr/>
                                <p:nvPr/>
                              </p:nvSpPr>
                              <p:spPr>
                                <a:xfrm>
                                  <a:off x="3510505" y="4502228"/>
                                  <a:ext cx="1428784" cy="646331"/>
                                </a:xfrm>
                                <a:prstGeom prst="rect">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latin typeface="Calibri Light" panose="020F0302020204030204" pitchFamily="34" charset="0"/>
                                      <a:cs typeface="Calibri Light" panose="020F0302020204030204" pitchFamily="34" charset="0"/>
                                    </a:rPr>
                                    <a:t>Se detecta incumplimiento </a:t>
                                  </a:r>
                                  <a:r>
                                    <a:rPr lang="es-PE" sz="1400" b="1" dirty="0" smtClean="0">
                                      <a:latin typeface="Calibri Light" panose="020F0302020204030204" pitchFamily="34" charset="0"/>
                                      <a:cs typeface="Calibri Light" panose="020F0302020204030204" pitchFamily="34" charset="0"/>
                                    </a:rPr>
                                    <a:t>no corregible por el Inspector</a:t>
                                  </a:r>
                                  <a:endParaRPr lang="x-none" sz="1400" b="1" dirty="0">
                                    <a:latin typeface="Calibri Light" panose="020F0302020204030204" pitchFamily="34" charset="0"/>
                                    <a:cs typeface="Calibri Light" panose="020F0302020204030204" pitchFamily="34" charset="0"/>
                                  </a:endParaRPr>
                                </a:p>
                              </p:txBody>
                            </p:sp>
                            <p:cxnSp>
                              <p:nvCxnSpPr>
                                <p:cNvPr id="100" name="Conector recto 99">
                                  <a:extLst>
                                    <a:ext uri="{FF2B5EF4-FFF2-40B4-BE49-F238E27FC236}">
                                      <a16:creationId xmlns:a16="http://schemas.microsoft.com/office/drawing/2014/main" id="{69A09666-74E2-4712-A041-A521C4FD2435}"/>
                                    </a:ext>
                                  </a:extLst>
                                </p:cNvPr>
                                <p:cNvCxnSpPr>
                                  <a:cxnSpLocks/>
                                </p:cNvCxnSpPr>
                                <p:nvPr/>
                              </p:nvCxnSpPr>
                              <p:spPr>
                                <a:xfrm>
                                  <a:off x="4931582" y="4137202"/>
                                  <a:ext cx="145195" cy="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2" name="Rectángulo 101">
                                  <a:extLst>
                                    <a:ext uri="{FF2B5EF4-FFF2-40B4-BE49-F238E27FC236}">
                                      <a16:creationId xmlns:a16="http://schemas.microsoft.com/office/drawing/2014/main" id="{B8A7ED75-C14B-4BF7-B5A7-CC41E5E4FA76}"/>
                                    </a:ext>
                                  </a:extLst>
                                </p:cNvPr>
                                <p:cNvSpPr/>
                                <p:nvPr/>
                              </p:nvSpPr>
                              <p:spPr>
                                <a:xfrm>
                                  <a:off x="5067793" y="3822995"/>
                                  <a:ext cx="1076424" cy="547479"/>
                                </a:xfrm>
                                <a:prstGeom prst="rect">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latin typeface="Calibri Light" panose="020F0302020204030204" pitchFamily="34" charset="0"/>
                                      <a:cs typeface="Calibri Light" panose="020F0302020204030204" pitchFamily="34" charset="0"/>
                                    </a:rPr>
                                    <a:t>Se ordena al inspector </a:t>
                                  </a:r>
                                  <a:r>
                                    <a:rPr lang="es-PE" sz="1400" b="1" dirty="0" smtClean="0">
                                      <a:latin typeface="Calibri Light" panose="020F0302020204030204" pitchFamily="34" charset="0"/>
                                      <a:cs typeface="Calibri Light" panose="020F0302020204030204" pitchFamily="34" charset="0"/>
                                    </a:rPr>
                                    <a:t>corregir </a:t>
                                  </a:r>
                                </a:p>
                                <a:p>
                                  <a:pPr algn="ctr"/>
                                  <a:r>
                                    <a:rPr lang="es-PE" sz="1000" b="1" dirty="0" smtClean="0">
                                      <a:latin typeface="Calibri Light" panose="020F0302020204030204" pitchFamily="34" charset="0"/>
                                      <a:cs typeface="Calibri Light" panose="020F0302020204030204" pitchFamily="34" charset="0"/>
                                    </a:rPr>
                                    <a:t>(3 días)</a:t>
                                  </a:r>
                                  <a:endParaRPr lang="x-none" sz="1000" b="1" dirty="0">
                                    <a:latin typeface="Calibri Light" panose="020F0302020204030204" pitchFamily="34" charset="0"/>
                                    <a:cs typeface="Calibri Light" panose="020F0302020204030204" pitchFamily="34" charset="0"/>
                                  </a:endParaRPr>
                                </a:p>
                              </p:txBody>
                            </p:sp>
                            <p:sp>
                              <p:nvSpPr>
                                <p:cNvPr id="103" name="Rectángulo 102">
                                  <a:extLst>
                                    <a:ext uri="{FF2B5EF4-FFF2-40B4-BE49-F238E27FC236}">
                                      <a16:creationId xmlns:a16="http://schemas.microsoft.com/office/drawing/2014/main" id="{B8A7ED75-C14B-4BF7-B5A7-CC41E5E4FA76}"/>
                                    </a:ext>
                                  </a:extLst>
                                </p:cNvPr>
                                <p:cNvSpPr/>
                                <p:nvPr/>
                              </p:nvSpPr>
                              <p:spPr>
                                <a:xfrm>
                                  <a:off x="5079007" y="4549293"/>
                                  <a:ext cx="1155077" cy="519898"/>
                                </a:xfrm>
                                <a:prstGeom prst="rect">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latin typeface="Calibri Light" panose="020F0302020204030204" pitchFamily="34" charset="0"/>
                                      <a:cs typeface="Calibri Light" panose="020F0302020204030204" pitchFamily="34" charset="0"/>
                                    </a:rPr>
                                    <a:t>Instructor archiva los actuados</a:t>
                                  </a:r>
                                  <a:endParaRPr lang="x-none" sz="1400" b="1" dirty="0">
                                    <a:latin typeface="Calibri Light" panose="020F0302020204030204" pitchFamily="34" charset="0"/>
                                    <a:cs typeface="Calibri Light" panose="020F0302020204030204" pitchFamily="34" charset="0"/>
                                  </a:endParaRPr>
                                </a:p>
                              </p:txBody>
                            </p:sp>
                            <p:cxnSp>
                              <p:nvCxnSpPr>
                                <p:cNvPr id="104" name="Conector recto 103">
                                  <a:extLst>
                                    <a:ext uri="{FF2B5EF4-FFF2-40B4-BE49-F238E27FC236}">
                                      <a16:creationId xmlns:a16="http://schemas.microsoft.com/office/drawing/2014/main" id="{69A09666-74E2-4712-A041-A521C4FD2435}"/>
                                    </a:ext>
                                  </a:extLst>
                                </p:cNvPr>
                                <p:cNvCxnSpPr/>
                                <p:nvPr/>
                              </p:nvCxnSpPr>
                              <p:spPr>
                                <a:xfrm>
                                  <a:off x="4939287" y="4831800"/>
                                  <a:ext cx="157576" cy="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6" name="Conector recto 105"/>
                                <p:cNvCxnSpPr/>
                                <p:nvPr/>
                              </p:nvCxnSpPr>
                              <p:spPr>
                                <a:xfrm>
                                  <a:off x="5152460" y="3341333"/>
                                  <a:ext cx="1174298" cy="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2" name="Conector recto 111"/>
                                <p:cNvCxnSpPr>
                                  <a:cxnSpLocks/>
                                </p:cNvCxnSpPr>
                                <p:nvPr/>
                              </p:nvCxnSpPr>
                              <p:spPr>
                                <a:xfrm>
                                  <a:off x="6314541" y="3341333"/>
                                  <a:ext cx="5958" cy="81125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4" name="Conector recto 113">
                                  <a:extLst>
                                    <a:ext uri="{FF2B5EF4-FFF2-40B4-BE49-F238E27FC236}">
                                      <a16:creationId xmlns:a16="http://schemas.microsoft.com/office/drawing/2014/main" id="{69A09666-74E2-4712-A041-A521C4FD2435}"/>
                                    </a:ext>
                                  </a:extLst>
                                </p:cNvPr>
                                <p:cNvCxnSpPr/>
                                <p:nvPr/>
                              </p:nvCxnSpPr>
                              <p:spPr>
                                <a:xfrm flipV="1">
                                  <a:off x="6320559" y="3685217"/>
                                  <a:ext cx="268902" cy="2"/>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5" name="Rectángulo 114">
                                  <a:extLst>
                                    <a:ext uri="{FF2B5EF4-FFF2-40B4-BE49-F238E27FC236}">
                                      <a16:creationId xmlns:a16="http://schemas.microsoft.com/office/drawing/2014/main" id="{B8A7ED75-C14B-4BF7-B5A7-CC41E5E4FA76}"/>
                                    </a:ext>
                                  </a:extLst>
                                </p:cNvPr>
                                <p:cNvSpPr/>
                                <p:nvPr/>
                              </p:nvSpPr>
                              <p:spPr>
                                <a:xfrm>
                                  <a:off x="6584950" y="3678958"/>
                                  <a:ext cx="1200437" cy="642413"/>
                                </a:xfrm>
                                <a:prstGeom prst="rect">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latin typeface="Calibri Light" panose="020F0302020204030204" pitchFamily="34" charset="0"/>
                                      <a:cs typeface="Calibri Light" panose="020F0302020204030204" pitchFamily="34" charset="0"/>
                                    </a:rPr>
                                    <a:t>Notificación de la imputación de cargos al responsable</a:t>
                                  </a:r>
                                  <a:endParaRPr lang="x-none" sz="1400" b="1" dirty="0">
                                    <a:latin typeface="Calibri Light" panose="020F0302020204030204" pitchFamily="34" charset="0"/>
                                    <a:cs typeface="Calibri Light" panose="020F0302020204030204" pitchFamily="34" charset="0"/>
                                  </a:endParaRPr>
                                </a:p>
                              </p:txBody>
                            </p:sp>
                            <p:cxnSp>
                              <p:nvCxnSpPr>
                                <p:cNvPr id="116" name="Conector recto 115">
                                  <a:extLst>
                                    <a:ext uri="{FF2B5EF4-FFF2-40B4-BE49-F238E27FC236}">
                                      <a16:creationId xmlns:a16="http://schemas.microsoft.com/office/drawing/2014/main" id="{69A09666-74E2-4712-A041-A521C4FD2435}"/>
                                    </a:ext>
                                  </a:extLst>
                                </p:cNvPr>
                                <p:cNvCxnSpPr/>
                                <p:nvPr/>
                              </p:nvCxnSpPr>
                              <p:spPr>
                                <a:xfrm flipV="1">
                                  <a:off x="7776429" y="4035758"/>
                                  <a:ext cx="126704" cy="2"/>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7" name="Rectángulo 116">
                                  <a:extLst>
                                    <a:ext uri="{FF2B5EF4-FFF2-40B4-BE49-F238E27FC236}">
                                      <a16:creationId xmlns:a16="http://schemas.microsoft.com/office/drawing/2014/main" id="{B8A7ED75-C14B-4BF7-B5A7-CC41E5E4FA76}"/>
                                    </a:ext>
                                  </a:extLst>
                                </p:cNvPr>
                                <p:cNvSpPr/>
                                <p:nvPr/>
                              </p:nvSpPr>
                              <p:spPr>
                                <a:xfrm>
                                  <a:off x="7913328" y="3787783"/>
                                  <a:ext cx="1060983" cy="539147"/>
                                </a:xfrm>
                                <a:prstGeom prst="rect">
                                  <a:avLst/>
                                </a:prstGeom>
                                <a:solidFill>
                                  <a:srgbClr val="C00000"/>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600" b="1" dirty="0">
                                      <a:solidFill>
                                        <a:schemeClr val="bg1"/>
                                      </a:solidFill>
                                      <a:latin typeface="Calibri Light" panose="020F0302020204030204" pitchFamily="34" charset="0"/>
                                      <a:cs typeface="Calibri Light" panose="020F0302020204030204" pitchFamily="34" charset="0"/>
                                    </a:rPr>
                                    <a:t>Descargos</a:t>
                                  </a:r>
                                  <a:r>
                                    <a:rPr lang="es-PE" sz="1400" b="1" dirty="0">
                                      <a:solidFill>
                                        <a:schemeClr val="bg1"/>
                                      </a:solidFill>
                                      <a:latin typeface="Calibri Light" panose="020F0302020204030204" pitchFamily="34" charset="0"/>
                                      <a:cs typeface="Calibri Light" panose="020F0302020204030204" pitchFamily="34" charset="0"/>
                                    </a:rPr>
                                    <a:t> </a:t>
                                  </a:r>
                                  <a:endParaRPr lang="x-none" sz="1400" b="1" dirty="0">
                                    <a:solidFill>
                                      <a:schemeClr val="bg1"/>
                                    </a:solidFill>
                                    <a:latin typeface="Calibri Light" panose="020F0302020204030204" pitchFamily="34" charset="0"/>
                                    <a:cs typeface="Calibri Light" panose="020F0302020204030204" pitchFamily="34" charset="0"/>
                                  </a:endParaRPr>
                                </a:p>
                              </p:txBody>
                            </p:sp>
                            <p:cxnSp>
                              <p:nvCxnSpPr>
                                <p:cNvPr id="118" name="Conector recto 117"/>
                                <p:cNvCxnSpPr>
                                  <a:cxnSpLocks/>
                                </p:cNvCxnSpPr>
                                <p:nvPr/>
                              </p:nvCxnSpPr>
                              <p:spPr>
                                <a:xfrm flipV="1">
                                  <a:off x="7359914" y="4542381"/>
                                  <a:ext cx="1195729" cy="1801"/>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Conector recto 118"/>
                                <p:cNvCxnSpPr/>
                                <p:nvPr/>
                              </p:nvCxnSpPr>
                              <p:spPr>
                                <a:xfrm flipV="1">
                                  <a:off x="7367315" y="4331454"/>
                                  <a:ext cx="0" cy="227312"/>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1" name="CuadroTexto 120"/>
                                <p:cNvSpPr txBox="1"/>
                                <p:nvPr/>
                              </p:nvSpPr>
                              <p:spPr>
                                <a:xfrm>
                                  <a:off x="7408935" y="4594540"/>
                                  <a:ext cx="1142407" cy="337881"/>
                                </a:xfrm>
                                <a:prstGeom prst="rect">
                                  <a:avLst/>
                                </a:prstGeom>
                                <a:grpFill/>
                                <a:ln>
                                  <a:solidFill>
                                    <a:schemeClr val="bg1"/>
                                  </a:solidFill>
                                </a:ln>
                              </p:spPr>
                              <p:txBody>
                                <a:bodyPr wrap="square" rtlCol="0">
                                  <a:spAutoFit/>
                                </a:bodyPr>
                                <a:lstStyle/>
                                <a:p>
                                  <a:pPr algn="ctr"/>
                                  <a:r>
                                    <a:rPr lang="es-PE" sz="1600" b="1" dirty="0">
                                      <a:latin typeface="Calibri Light" panose="020F0302020204030204" pitchFamily="34" charset="0"/>
                                      <a:cs typeface="Calibri Light" panose="020F0302020204030204" pitchFamily="34" charset="0"/>
                                    </a:rPr>
                                    <a:t>5 días hábiles</a:t>
                                  </a:r>
                                </a:p>
                              </p:txBody>
                            </p:sp>
                          </p:grpSp>
                        </p:grpSp>
                        <p:sp>
                          <p:nvSpPr>
                            <p:cNvPr id="125" name="Rectángulo 124">
                              <a:extLst>
                                <a:ext uri="{FF2B5EF4-FFF2-40B4-BE49-F238E27FC236}">
                                  <a16:creationId xmlns:a16="http://schemas.microsoft.com/office/drawing/2014/main" id="{B8A7ED75-C14B-4BF7-B5A7-CC41E5E4FA76}"/>
                                </a:ext>
                              </a:extLst>
                            </p:cNvPr>
                            <p:cNvSpPr/>
                            <p:nvPr/>
                          </p:nvSpPr>
                          <p:spPr>
                            <a:xfrm>
                              <a:off x="9141639" y="3949338"/>
                              <a:ext cx="1169913" cy="560850"/>
                            </a:xfrm>
                            <a:prstGeom prst="rect">
                              <a:avLst/>
                            </a:prstGeom>
                            <a:solidFill>
                              <a:srgbClr val="C00000"/>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600" b="1" dirty="0">
                                  <a:solidFill>
                                    <a:schemeClr val="bg1"/>
                                  </a:solidFill>
                                  <a:latin typeface="Calibri Light" panose="020F0302020204030204" pitchFamily="34" charset="0"/>
                                  <a:cs typeface="Calibri Light" panose="020F0302020204030204" pitchFamily="34" charset="0"/>
                                </a:rPr>
                                <a:t>Informe final de instrucción</a:t>
                              </a:r>
                              <a:endParaRPr lang="x-none" sz="1600" b="1" dirty="0">
                                <a:solidFill>
                                  <a:schemeClr val="bg1"/>
                                </a:solidFill>
                                <a:latin typeface="Calibri Light" panose="020F0302020204030204" pitchFamily="34" charset="0"/>
                                <a:cs typeface="Calibri Light" panose="020F0302020204030204" pitchFamily="34" charset="0"/>
                              </a:endParaRPr>
                            </a:p>
                          </p:txBody>
                        </p:sp>
                      </p:grpSp>
                      <p:cxnSp>
                        <p:nvCxnSpPr>
                          <p:cNvPr id="130" name="Conector recto de flecha 129"/>
                          <p:cNvCxnSpPr>
                            <a:cxnSpLocks/>
                            <a:endCxn id="131" idx="3"/>
                          </p:cNvCxnSpPr>
                          <p:nvPr/>
                        </p:nvCxnSpPr>
                        <p:spPr>
                          <a:xfrm>
                            <a:off x="9043721" y="3147050"/>
                            <a:ext cx="11022" cy="1368323"/>
                          </a:xfrm>
                          <a:prstGeom prst="straightConnector1">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2" name="CuadroTexto 131"/>
                          <p:cNvSpPr txBox="1"/>
                          <p:nvPr/>
                        </p:nvSpPr>
                        <p:spPr>
                          <a:xfrm>
                            <a:off x="8433155" y="4794985"/>
                            <a:ext cx="1635663" cy="426798"/>
                          </a:xfrm>
                          <a:prstGeom prst="rect">
                            <a:avLst/>
                          </a:prstGeom>
                          <a:grpFill/>
                          <a:ln>
                            <a:solidFill>
                              <a:srgbClr val="C00000"/>
                            </a:solidFill>
                          </a:ln>
                        </p:spPr>
                        <p:txBody>
                          <a:bodyPr wrap="square" rtlCol="0">
                            <a:spAutoFit/>
                          </a:bodyPr>
                          <a:lstStyle/>
                          <a:p>
                            <a:pPr algn="ctr"/>
                            <a:r>
                              <a:rPr lang="es-PE" sz="1400" b="1" dirty="0">
                                <a:latin typeface="Calibri Light" panose="020F0302020204030204" pitchFamily="34" charset="0"/>
                                <a:cs typeface="Calibri Light" panose="020F0302020204030204" pitchFamily="34" charset="0"/>
                              </a:rPr>
                              <a:t>Se pueden realizar actuaciones para recabar información</a:t>
                            </a:r>
                          </a:p>
                        </p:txBody>
                      </p:sp>
                    </p:grpSp>
                  </p:grpSp>
                  <p:cxnSp>
                    <p:nvCxnSpPr>
                      <p:cNvPr id="111" name="Conector recto 110">
                        <a:extLst>
                          <a:ext uri="{FF2B5EF4-FFF2-40B4-BE49-F238E27FC236}">
                            <a16:creationId xmlns:a16="http://schemas.microsoft.com/office/drawing/2014/main" id="{114F9307-F266-4274-8027-8E085BF4D047}"/>
                          </a:ext>
                        </a:extLst>
                      </p:cNvPr>
                      <p:cNvCxnSpPr/>
                      <p:nvPr/>
                    </p:nvCxnSpPr>
                    <p:spPr>
                      <a:xfrm flipV="1">
                        <a:off x="10081330" y="2758773"/>
                        <a:ext cx="0" cy="227312"/>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5" name="CuadroTexto 74">
                      <a:extLst>
                        <a:ext uri="{FF2B5EF4-FFF2-40B4-BE49-F238E27FC236}">
                          <a16:creationId xmlns:a16="http://schemas.microsoft.com/office/drawing/2014/main" id="{875C82FF-7A0B-432D-926B-D81EBF18606D}"/>
                        </a:ext>
                      </a:extLst>
                    </p:cNvPr>
                    <p:cNvSpPr txBox="1"/>
                    <p:nvPr/>
                  </p:nvSpPr>
                  <p:spPr>
                    <a:xfrm>
                      <a:off x="10004711" y="1146339"/>
                      <a:ext cx="1486553" cy="337881"/>
                    </a:xfrm>
                    <a:prstGeom prst="rect">
                      <a:avLst/>
                    </a:prstGeom>
                    <a:grpFill/>
                    <a:ln>
                      <a:solidFill>
                        <a:schemeClr val="bg1"/>
                      </a:solidFill>
                    </a:ln>
                  </p:spPr>
                  <p:txBody>
                    <a:bodyPr wrap="square" rtlCol="0">
                      <a:spAutoFit/>
                    </a:bodyPr>
                    <a:lstStyle/>
                    <a:p>
                      <a:pPr algn="ctr"/>
                      <a:r>
                        <a:rPr lang="es-PE" sz="1600" b="1" dirty="0">
                          <a:latin typeface="Calibri Light" panose="020F0302020204030204" pitchFamily="34" charset="0"/>
                          <a:cs typeface="Calibri Light" panose="020F0302020204030204" pitchFamily="34" charset="0"/>
                        </a:rPr>
                        <a:t>10 días</a:t>
                      </a:r>
                    </a:p>
                    <a:p>
                      <a:pPr algn="ctr"/>
                      <a:r>
                        <a:rPr lang="es-PE" sz="1600" b="1" dirty="0">
                          <a:latin typeface="Calibri Light" panose="020F0302020204030204" pitchFamily="34" charset="0"/>
                          <a:cs typeface="Calibri Light" panose="020F0302020204030204" pitchFamily="34" charset="0"/>
                        </a:rPr>
                        <a:t> hábiles</a:t>
                      </a:r>
                    </a:p>
                  </p:txBody>
                </p:sp>
                <p:cxnSp>
                  <p:nvCxnSpPr>
                    <p:cNvPr id="8" name="Conector recto 7">
                      <a:extLst>
                        <a:ext uri="{FF2B5EF4-FFF2-40B4-BE49-F238E27FC236}">
                          <a16:creationId xmlns:a16="http://schemas.microsoft.com/office/drawing/2014/main" id="{870E7EB7-14B8-406C-A506-BE81B498F34F}"/>
                        </a:ext>
                      </a:extLst>
                    </p:cNvPr>
                    <p:cNvCxnSpPr>
                      <a:cxnSpLocks/>
                    </p:cNvCxnSpPr>
                    <p:nvPr/>
                  </p:nvCxnSpPr>
                  <p:spPr>
                    <a:xfrm>
                      <a:off x="10239430" y="1567056"/>
                      <a:ext cx="0" cy="360527"/>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Conector recto 86">
                      <a:extLst>
                        <a:ext uri="{FF2B5EF4-FFF2-40B4-BE49-F238E27FC236}">
                          <a16:creationId xmlns:a16="http://schemas.microsoft.com/office/drawing/2014/main" id="{1D25A274-69A1-4DF0-BAF2-1C365018EDBC}"/>
                        </a:ext>
                      </a:extLst>
                    </p:cNvPr>
                    <p:cNvCxnSpPr>
                      <a:cxnSpLocks/>
                    </p:cNvCxnSpPr>
                    <p:nvPr/>
                  </p:nvCxnSpPr>
                  <p:spPr>
                    <a:xfrm>
                      <a:off x="11412281" y="1576168"/>
                      <a:ext cx="0" cy="360527"/>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grpSp>
      </p:grpSp>
      <p:cxnSp>
        <p:nvCxnSpPr>
          <p:cNvPr id="126" name="Conector recto 125">
            <a:extLst>
              <a:ext uri="{FF2B5EF4-FFF2-40B4-BE49-F238E27FC236}">
                <a16:creationId xmlns:a16="http://schemas.microsoft.com/office/drawing/2014/main" id="{1A6B965E-AEEA-496B-918E-A670EE43B442}"/>
              </a:ext>
            </a:extLst>
          </p:cNvPr>
          <p:cNvCxnSpPr>
            <a:cxnSpLocks/>
          </p:cNvCxnSpPr>
          <p:nvPr/>
        </p:nvCxnSpPr>
        <p:spPr>
          <a:xfrm>
            <a:off x="7515716" y="1812024"/>
            <a:ext cx="0" cy="100750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5" name="Rectángulo 134">
            <a:extLst>
              <a:ext uri="{FF2B5EF4-FFF2-40B4-BE49-F238E27FC236}">
                <a16:creationId xmlns:a16="http://schemas.microsoft.com/office/drawing/2014/main" id="{618392D7-F967-4741-9484-6DCE75C469F0}"/>
              </a:ext>
            </a:extLst>
          </p:cNvPr>
          <p:cNvSpPr/>
          <p:nvPr/>
        </p:nvSpPr>
        <p:spPr>
          <a:xfrm>
            <a:off x="7770524" y="1465016"/>
            <a:ext cx="1422914" cy="954025"/>
          </a:xfrm>
          <a:prstGeom prst="rect">
            <a:avLst/>
          </a:prstGeom>
          <a:solidFill>
            <a:schemeClr val="bg1"/>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x-none" sz="1400" b="1" dirty="0">
                <a:latin typeface="Calibri Light" panose="020F0302020204030204" pitchFamily="34" charset="0"/>
                <a:cs typeface="Calibri Light" panose="020F0302020204030204" pitchFamily="34" charset="0"/>
              </a:rPr>
              <a:t>Notificación de la imputación de cargos al trabajador</a:t>
            </a:r>
          </a:p>
        </p:txBody>
      </p:sp>
      <p:cxnSp>
        <p:nvCxnSpPr>
          <p:cNvPr id="27" name="Conector recto 26">
            <a:extLst>
              <a:ext uri="{FF2B5EF4-FFF2-40B4-BE49-F238E27FC236}">
                <a16:creationId xmlns:a16="http://schemas.microsoft.com/office/drawing/2014/main" id="{2F519D27-9E4C-4050-953C-0920FFAC5480}"/>
              </a:ext>
            </a:extLst>
          </p:cNvPr>
          <p:cNvCxnSpPr>
            <a:cxnSpLocks/>
          </p:cNvCxnSpPr>
          <p:nvPr/>
        </p:nvCxnSpPr>
        <p:spPr>
          <a:xfrm>
            <a:off x="7515716" y="1812024"/>
            <a:ext cx="2548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610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4322C6CE-C841-4DA9-A3B1-3D8702DB4CEB}"/>
              </a:ext>
            </a:extLst>
          </p:cNvPr>
          <p:cNvSpPr txBox="1">
            <a:spLocks/>
          </p:cNvSpPr>
          <p:nvPr/>
        </p:nvSpPr>
        <p:spPr>
          <a:xfrm>
            <a:off x="3256878" y="465251"/>
            <a:ext cx="5551898" cy="4841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2000" b="1" dirty="0">
                <a:solidFill>
                  <a:srgbClr val="002060"/>
                </a:solidFill>
                <a:latin typeface="Calibri Light" panose="020F0302020204030204" pitchFamily="34" charset="0"/>
                <a:cs typeface="Calibri Light" panose="020F0302020204030204" pitchFamily="34" charset="0"/>
              </a:rPr>
              <a:t>EL </a:t>
            </a:r>
            <a:r>
              <a:rPr lang="es-PE" sz="2000" b="1" u="sng" dirty="0">
                <a:solidFill>
                  <a:srgbClr val="C00000"/>
                </a:solidFill>
                <a:latin typeface="Calibri Light" panose="020F0302020204030204" pitchFamily="34" charset="0"/>
                <a:cs typeface="Calibri Light" panose="020F0302020204030204" pitchFamily="34" charset="0"/>
              </a:rPr>
              <a:t>NUEVO</a:t>
            </a:r>
            <a:r>
              <a:rPr lang="es-PE" sz="2000" b="1" dirty="0">
                <a:solidFill>
                  <a:srgbClr val="002060"/>
                </a:solidFill>
                <a:latin typeface="Calibri Light" panose="020F0302020204030204" pitchFamily="34" charset="0"/>
                <a:cs typeface="Calibri Light" panose="020F0302020204030204" pitchFamily="34" charset="0"/>
              </a:rPr>
              <a:t> PROCEDIMIENTO SANCIONADOR</a:t>
            </a:r>
            <a:endParaRPr lang="x-none" sz="2000" b="1" dirty="0">
              <a:solidFill>
                <a:srgbClr val="002060"/>
              </a:solidFill>
              <a:latin typeface="Calibri Light" panose="020F0302020204030204" pitchFamily="34" charset="0"/>
              <a:cs typeface="Calibri Light" panose="020F0302020204030204" pitchFamily="34" charset="0"/>
            </a:endParaRPr>
          </a:p>
        </p:txBody>
      </p:sp>
      <p:sp>
        <p:nvSpPr>
          <p:cNvPr id="193" name="Abrir llave 192"/>
          <p:cNvSpPr/>
          <p:nvPr/>
        </p:nvSpPr>
        <p:spPr>
          <a:xfrm>
            <a:off x="1736708" y="2097484"/>
            <a:ext cx="175474" cy="2679295"/>
          </a:xfrm>
          <a:prstGeom prst="leftBrace">
            <a:avLst/>
          </a:prstGeom>
          <a:solidFill>
            <a:schemeClr val="bg1"/>
          </a:solidFill>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sz="3600" dirty="0">
              <a:latin typeface="Calibri Light" panose="020F0302020204030204" pitchFamily="34" charset="0"/>
              <a:cs typeface="Calibri Light" panose="020F0302020204030204" pitchFamily="34" charset="0"/>
            </a:endParaRPr>
          </a:p>
        </p:txBody>
      </p:sp>
      <p:sp>
        <p:nvSpPr>
          <p:cNvPr id="198" name="CuadroTexto 197"/>
          <p:cNvSpPr txBox="1"/>
          <p:nvPr/>
        </p:nvSpPr>
        <p:spPr>
          <a:xfrm>
            <a:off x="30474" y="2920942"/>
            <a:ext cx="1682071" cy="707886"/>
          </a:xfrm>
          <a:prstGeom prst="rect">
            <a:avLst/>
          </a:prstGeom>
          <a:noFill/>
        </p:spPr>
        <p:txBody>
          <a:bodyPr wrap="square" rtlCol="0">
            <a:spAutoFit/>
          </a:bodyPr>
          <a:lstStyle/>
          <a:p>
            <a:pPr algn="ctr"/>
            <a:r>
              <a:rPr lang="es-PE" sz="2000" b="1" dirty="0">
                <a:latin typeface="+mj-lt"/>
              </a:rPr>
              <a:t>Etapa </a:t>
            </a:r>
            <a:r>
              <a:rPr lang="es-PE" sz="2000" b="1" u="sng" dirty="0">
                <a:latin typeface="+mj-lt"/>
              </a:rPr>
              <a:t>sancionadora</a:t>
            </a:r>
          </a:p>
        </p:txBody>
      </p:sp>
      <p:grpSp>
        <p:nvGrpSpPr>
          <p:cNvPr id="19" name="Grupo 18">
            <a:extLst>
              <a:ext uri="{FF2B5EF4-FFF2-40B4-BE49-F238E27FC236}">
                <a16:creationId xmlns:a16="http://schemas.microsoft.com/office/drawing/2014/main" id="{B596AF5E-540F-4DBC-AB28-9DD194673916}"/>
              </a:ext>
            </a:extLst>
          </p:cNvPr>
          <p:cNvGrpSpPr/>
          <p:nvPr/>
        </p:nvGrpSpPr>
        <p:grpSpPr>
          <a:xfrm>
            <a:off x="2144005" y="1220049"/>
            <a:ext cx="9645554" cy="4130877"/>
            <a:chOff x="2398027" y="3289415"/>
            <a:chExt cx="10033174" cy="3021328"/>
          </a:xfrm>
          <a:solidFill>
            <a:schemeClr val="bg1"/>
          </a:solidFill>
        </p:grpSpPr>
        <p:sp>
          <p:nvSpPr>
            <p:cNvPr id="108" name="CuadroTexto 107">
              <a:extLst>
                <a:ext uri="{FF2B5EF4-FFF2-40B4-BE49-F238E27FC236}">
                  <a16:creationId xmlns:a16="http://schemas.microsoft.com/office/drawing/2014/main" id="{484790A5-BE0C-4281-849A-916BE40EABA4}"/>
                </a:ext>
              </a:extLst>
            </p:cNvPr>
            <p:cNvSpPr txBox="1"/>
            <p:nvPr/>
          </p:nvSpPr>
          <p:spPr>
            <a:xfrm>
              <a:off x="8842298" y="3444735"/>
              <a:ext cx="1580137" cy="427705"/>
            </a:xfrm>
            <a:prstGeom prst="rect">
              <a:avLst/>
            </a:prstGeom>
            <a:grpFill/>
            <a:ln>
              <a:solidFill>
                <a:schemeClr val="bg1"/>
              </a:solidFill>
            </a:ln>
          </p:spPr>
          <p:txBody>
            <a:bodyPr wrap="square" rtlCol="0">
              <a:spAutoFit/>
            </a:bodyPr>
            <a:lstStyle/>
            <a:p>
              <a:pPr algn="ctr"/>
              <a:r>
                <a:rPr lang="es-PE" sz="1600" b="1" dirty="0">
                  <a:latin typeface="Calibri Light" panose="020F0302020204030204" pitchFamily="34" charset="0"/>
                  <a:cs typeface="Calibri Light" panose="020F0302020204030204" pitchFamily="34" charset="0"/>
                </a:rPr>
                <a:t>30 días</a:t>
              </a:r>
            </a:p>
            <a:p>
              <a:pPr algn="ctr"/>
              <a:r>
                <a:rPr lang="es-PE" sz="1600" b="1" dirty="0">
                  <a:latin typeface="Calibri Light" panose="020F0302020204030204" pitchFamily="34" charset="0"/>
                  <a:cs typeface="Calibri Light" panose="020F0302020204030204" pitchFamily="34" charset="0"/>
                </a:rPr>
                <a:t> hábiles</a:t>
              </a:r>
            </a:p>
          </p:txBody>
        </p:sp>
        <p:grpSp>
          <p:nvGrpSpPr>
            <p:cNvPr id="18" name="Grupo 17">
              <a:extLst>
                <a:ext uri="{FF2B5EF4-FFF2-40B4-BE49-F238E27FC236}">
                  <a16:creationId xmlns:a16="http://schemas.microsoft.com/office/drawing/2014/main" id="{8AA4A0BF-77CC-493C-B5D7-C2330C2E7203}"/>
                </a:ext>
              </a:extLst>
            </p:cNvPr>
            <p:cNvGrpSpPr/>
            <p:nvPr/>
          </p:nvGrpSpPr>
          <p:grpSpPr>
            <a:xfrm>
              <a:off x="2398027" y="3289415"/>
              <a:ext cx="10033174" cy="3021328"/>
              <a:chOff x="2398027" y="3289415"/>
              <a:chExt cx="10033174" cy="3021328"/>
            </a:xfrm>
            <a:grpFill/>
          </p:grpSpPr>
          <p:grpSp>
            <p:nvGrpSpPr>
              <p:cNvPr id="16" name="Grupo 15">
                <a:extLst>
                  <a:ext uri="{FF2B5EF4-FFF2-40B4-BE49-F238E27FC236}">
                    <a16:creationId xmlns:a16="http://schemas.microsoft.com/office/drawing/2014/main" id="{A8FE9FC2-ED12-43BF-B0BD-C0078292B20E}"/>
                  </a:ext>
                </a:extLst>
              </p:cNvPr>
              <p:cNvGrpSpPr/>
              <p:nvPr/>
            </p:nvGrpSpPr>
            <p:grpSpPr>
              <a:xfrm>
                <a:off x="9089294" y="3895696"/>
                <a:ext cx="1195729" cy="370467"/>
                <a:chOff x="9089294" y="3895696"/>
                <a:chExt cx="1195729" cy="370467"/>
              </a:xfrm>
              <a:grpFill/>
            </p:grpSpPr>
            <p:cxnSp>
              <p:nvCxnSpPr>
                <p:cNvPr id="91" name="Conector recto 90">
                  <a:extLst>
                    <a:ext uri="{FF2B5EF4-FFF2-40B4-BE49-F238E27FC236}">
                      <a16:creationId xmlns:a16="http://schemas.microsoft.com/office/drawing/2014/main" id="{A3AC6EB1-B673-487C-9142-6475C7B5A1A5}"/>
                    </a:ext>
                  </a:extLst>
                </p:cNvPr>
                <p:cNvCxnSpPr>
                  <a:cxnSpLocks/>
                </p:cNvCxnSpPr>
                <p:nvPr/>
              </p:nvCxnSpPr>
              <p:spPr>
                <a:xfrm flipV="1">
                  <a:off x="9089294" y="3895697"/>
                  <a:ext cx="1195729" cy="1801"/>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Conector recto 92">
                  <a:extLst>
                    <a:ext uri="{FF2B5EF4-FFF2-40B4-BE49-F238E27FC236}">
                      <a16:creationId xmlns:a16="http://schemas.microsoft.com/office/drawing/2014/main" id="{91241464-180C-4D13-890B-E4D15ACA53C5}"/>
                    </a:ext>
                  </a:extLst>
                </p:cNvPr>
                <p:cNvCxnSpPr>
                  <a:cxnSpLocks/>
                </p:cNvCxnSpPr>
                <p:nvPr/>
              </p:nvCxnSpPr>
              <p:spPr>
                <a:xfrm>
                  <a:off x="9099233" y="3905636"/>
                  <a:ext cx="0" cy="360527"/>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Conector recto 106">
                  <a:extLst>
                    <a:ext uri="{FF2B5EF4-FFF2-40B4-BE49-F238E27FC236}">
                      <a16:creationId xmlns:a16="http://schemas.microsoft.com/office/drawing/2014/main" id="{79DEFD7C-6277-4027-B289-53668BD6ACF0}"/>
                    </a:ext>
                  </a:extLst>
                </p:cNvPr>
                <p:cNvCxnSpPr>
                  <a:cxnSpLocks/>
                </p:cNvCxnSpPr>
                <p:nvPr/>
              </p:nvCxnSpPr>
              <p:spPr>
                <a:xfrm>
                  <a:off x="10272084" y="3895696"/>
                  <a:ext cx="0" cy="360527"/>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Grupo 14">
                <a:extLst>
                  <a:ext uri="{FF2B5EF4-FFF2-40B4-BE49-F238E27FC236}">
                    <a16:creationId xmlns:a16="http://schemas.microsoft.com/office/drawing/2014/main" id="{BE4A4F6A-974E-4CBB-83A5-EBA134CC8B5A}"/>
                  </a:ext>
                </a:extLst>
              </p:cNvPr>
              <p:cNvGrpSpPr/>
              <p:nvPr/>
            </p:nvGrpSpPr>
            <p:grpSpPr>
              <a:xfrm>
                <a:off x="2398027" y="3289415"/>
                <a:ext cx="10033174" cy="3021328"/>
                <a:chOff x="2398027" y="3289415"/>
                <a:chExt cx="10033174" cy="3021328"/>
              </a:xfrm>
              <a:grpFill/>
            </p:grpSpPr>
            <p:cxnSp>
              <p:nvCxnSpPr>
                <p:cNvPr id="109" name="Conector recto de flecha 108">
                  <a:extLst>
                    <a:ext uri="{FF2B5EF4-FFF2-40B4-BE49-F238E27FC236}">
                      <a16:creationId xmlns:a16="http://schemas.microsoft.com/office/drawing/2014/main" id="{657660C1-03D3-4B5A-A60C-A5B8F3088604}"/>
                    </a:ext>
                  </a:extLst>
                </p:cNvPr>
                <p:cNvCxnSpPr>
                  <a:cxnSpLocks/>
                </p:cNvCxnSpPr>
                <p:nvPr/>
              </p:nvCxnSpPr>
              <p:spPr>
                <a:xfrm>
                  <a:off x="11375579" y="5413581"/>
                  <a:ext cx="2295" cy="630378"/>
                </a:xfrm>
                <a:prstGeom prst="straightConnector1">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id="{D3754321-7726-4285-9E31-2E0C02E6FB4C}"/>
                    </a:ext>
                  </a:extLst>
                </p:cNvPr>
                <p:cNvGrpSpPr/>
                <p:nvPr/>
              </p:nvGrpSpPr>
              <p:grpSpPr>
                <a:xfrm>
                  <a:off x="2398027" y="3289415"/>
                  <a:ext cx="10033174" cy="3021328"/>
                  <a:chOff x="2398027" y="3289415"/>
                  <a:chExt cx="10033174" cy="3021328"/>
                </a:xfrm>
                <a:grpFill/>
              </p:grpSpPr>
              <p:cxnSp>
                <p:nvCxnSpPr>
                  <p:cNvPr id="110" name="Conector recto 109">
                    <a:extLst>
                      <a:ext uri="{FF2B5EF4-FFF2-40B4-BE49-F238E27FC236}">
                        <a16:creationId xmlns:a16="http://schemas.microsoft.com/office/drawing/2014/main" id="{1A3DFEBE-1FDE-4AE1-98F7-B2283BE560FB}"/>
                      </a:ext>
                    </a:extLst>
                  </p:cNvPr>
                  <p:cNvCxnSpPr/>
                  <p:nvPr/>
                </p:nvCxnSpPr>
                <p:spPr>
                  <a:xfrm flipV="1">
                    <a:off x="11144130" y="6043959"/>
                    <a:ext cx="252761" cy="4"/>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3" name="Grupo 12">
                    <a:extLst>
                      <a:ext uri="{FF2B5EF4-FFF2-40B4-BE49-F238E27FC236}">
                        <a16:creationId xmlns:a16="http://schemas.microsoft.com/office/drawing/2014/main" id="{9197358B-9AE0-4D64-ABB4-E15922A0CA22}"/>
                      </a:ext>
                    </a:extLst>
                  </p:cNvPr>
                  <p:cNvGrpSpPr/>
                  <p:nvPr/>
                </p:nvGrpSpPr>
                <p:grpSpPr>
                  <a:xfrm>
                    <a:off x="2398027" y="3289415"/>
                    <a:ext cx="10033174" cy="3021328"/>
                    <a:chOff x="2398027" y="3289415"/>
                    <a:chExt cx="10033174" cy="3021328"/>
                  </a:xfrm>
                  <a:grpFill/>
                </p:grpSpPr>
                <p:cxnSp>
                  <p:nvCxnSpPr>
                    <p:cNvPr id="99" name="Conector recto 98">
                      <a:extLst>
                        <a:ext uri="{FF2B5EF4-FFF2-40B4-BE49-F238E27FC236}">
                          <a16:creationId xmlns:a16="http://schemas.microsoft.com/office/drawing/2014/main" id="{5EAC4AA2-86D0-4847-8F66-EE0FDE279169}"/>
                        </a:ext>
                      </a:extLst>
                    </p:cNvPr>
                    <p:cNvCxnSpPr/>
                    <p:nvPr/>
                  </p:nvCxnSpPr>
                  <p:spPr>
                    <a:xfrm flipV="1">
                      <a:off x="11138252" y="5256546"/>
                      <a:ext cx="252761" cy="4"/>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Conector recto 112">
                      <a:extLst>
                        <a:ext uri="{FF2B5EF4-FFF2-40B4-BE49-F238E27FC236}">
                          <a16:creationId xmlns:a16="http://schemas.microsoft.com/office/drawing/2014/main" id="{6DB245E8-D7F4-4B0C-9879-794C85289C18}"/>
                        </a:ext>
                      </a:extLst>
                    </p:cNvPr>
                    <p:cNvCxnSpPr/>
                    <p:nvPr/>
                  </p:nvCxnSpPr>
                  <p:spPr>
                    <a:xfrm flipV="1">
                      <a:off x="11133739" y="5411993"/>
                      <a:ext cx="252761" cy="4"/>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Grupo 11">
                      <a:extLst>
                        <a:ext uri="{FF2B5EF4-FFF2-40B4-BE49-F238E27FC236}">
                          <a16:creationId xmlns:a16="http://schemas.microsoft.com/office/drawing/2014/main" id="{3F275DD8-0F71-43DC-903C-0F17C8ADEFC4}"/>
                        </a:ext>
                      </a:extLst>
                    </p:cNvPr>
                    <p:cNvGrpSpPr/>
                    <p:nvPr/>
                  </p:nvGrpSpPr>
                  <p:grpSpPr>
                    <a:xfrm>
                      <a:off x="2398027" y="3289415"/>
                      <a:ext cx="10033174" cy="3021328"/>
                      <a:chOff x="2398027" y="3289415"/>
                      <a:chExt cx="10033174" cy="3021328"/>
                    </a:xfrm>
                    <a:grpFill/>
                  </p:grpSpPr>
                  <p:grpSp>
                    <p:nvGrpSpPr>
                      <p:cNvPr id="11" name="Grupo 10">
                        <a:extLst>
                          <a:ext uri="{FF2B5EF4-FFF2-40B4-BE49-F238E27FC236}">
                            <a16:creationId xmlns:a16="http://schemas.microsoft.com/office/drawing/2014/main" id="{B4824154-1529-4A11-9DE9-CCFC52CF7DBA}"/>
                          </a:ext>
                        </a:extLst>
                      </p:cNvPr>
                      <p:cNvGrpSpPr/>
                      <p:nvPr/>
                    </p:nvGrpSpPr>
                    <p:grpSpPr>
                      <a:xfrm>
                        <a:off x="2398027" y="3289415"/>
                        <a:ext cx="9985361" cy="3021328"/>
                        <a:chOff x="2398027" y="3289415"/>
                        <a:chExt cx="9985361" cy="3021328"/>
                      </a:xfrm>
                      <a:grpFill/>
                    </p:grpSpPr>
                    <p:cxnSp>
                      <p:nvCxnSpPr>
                        <p:cNvPr id="89" name="Conector recto 88">
                          <a:extLst>
                            <a:ext uri="{FF2B5EF4-FFF2-40B4-BE49-F238E27FC236}">
                              <a16:creationId xmlns:a16="http://schemas.microsoft.com/office/drawing/2014/main" id="{E50EAB38-CD2B-461A-8D36-30887C5436B2}"/>
                            </a:ext>
                          </a:extLst>
                        </p:cNvPr>
                        <p:cNvCxnSpPr/>
                        <p:nvPr/>
                      </p:nvCxnSpPr>
                      <p:spPr>
                        <a:xfrm flipV="1">
                          <a:off x="11127564" y="4507028"/>
                          <a:ext cx="252761" cy="4"/>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 name="Grupo 9">
                          <a:extLst>
                            <a:ext uri="{FF2B5EF4-FFF2-40B4-BE49-F238E27FC236}">
                              <a16:creationId xmlns:a16="http://schemas.microsoft.com/office/drawing/2014/main" id="{DA810BA5-3561-4746-B8A5-FD59A8273124}"/>
                            </a:ext>
                          </a:extLst>
                        </p:cNvPr>
                        <p:cNvGrpSpPr/>
                        <p:nvPr/>
                      </p:nvGrpSpPr>
                      <p:grpSpPr>
                        <a:xfrm>
                          <a:off x="2398027" y="3289415"/>
                          <a:ext cx="9985361" cy="3021328"/>
                          <a:chOff x="2398027" y="3289415"/>
                          <a:chExt cx="9985361" cy="3021328"/>
                        </a:xfrm>
                        <a:grpFill/>
                      </p:grpSpPr>
                      <p:grpSp>
                        <p:nvGrpSpPr>
                          <p:cNvPr id="21" name="Grupo 20">
                            <a:extLst>
                              <a:ext uri="{FF2B5EF4-FFF2-40B4-BE49-F238E27FC236}">
                                <a16:creationId xmlns:a16="http://schemas.microsoft.com/office/drawing/2014/main" id="{33C15A1D-69FA-4C4F-BA12-651FD3A0A159}"/>
                              </a:ext>
                            </a:extLst>
                          </p:cNvPr>
                          <p:cNvGrpSpPr/>
                          <p:nvPr/>
                        </p:nvGrpSpPr>
                        <p:grpSpPr>
                          <a:xfrm>
                            <a:off x="5843228" y="3289415"/>
                            <a:ext cx="1349798" cy="969276"/>
                            <a:chOff x="5848820" y="3375123"/>
                            <a:chExt cx="1349798" cy="969276"/>
                          </a:xfrm>
                          <a:grpFill/>
                        </p:grpSpPr>
                        <p:cxnSp>
                          <p:nvCxnSpPr>
                            <p:cNvPr id="76" name="Conector recto 75">
                              <a:extLst>
                                <a:ext uri="{FF2B5EF4-FFF2-40B4-BE49-F238E27FC236}">
                                  <a16:creationId xmlns:a16="http://schemas.microsoft.com/office/drawing/2014/main" id="{8DF392AB-0377-4CD4-B5DA-BF9A931A1A8D}"/>
                                </a:ext>
                              </a:extLst>
                            </p:cNvPr>
                            <p:cNvCxnSpPr>
                              <a:cxnSpLocks/>
                            </p:cNvCxnSpPr>
                            <p:nvPr/>
                          </p:nvCxnSpPr>
                          <p:spPr>
                            <a:xfrm flipV="1">
                              <a:off x="5902142" y="3828880"/>
                              <a:ext cx="1195729" cy="1801"/>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Conector recto 76">
                              <a:extLst>
                                <a:ext uri="{FF2B5EF4-FFF2-40B4-BE49-F238E27FC236}">
                                  <a16:creationId xmlns:a16="http://schemas.microsoft.com/office/drawing/2014/main" id="{57512C38-7EE3-4B4F-A778-58DB0241A473}"/>
                                </a:ext>
                              </a:extLst>
                            </p:cNvPr>
                            <p:cNvCxnSpPr/>
                            <p:nvPr/>
                          </p:nvCxnSpPr>
                          <p:spPr>
                            <a:xfrm>
                              <a:off x="5902142" y="3824504"/>
                              <a:ext cx="0" cy="515519"/>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Conector recto 77">
                              <a:extLst>
                                <a:ext uri="{FF2B5EF4-FFF2-40B4-BE49-F238E27FC236}">
                                  <a16:creationId xmlns:a16="http://schemas.microsoft.com/office/drawing/2014/main" id="{D8C61398-1716-4546-AE95-486027EF4508}"/>
                                </a:ext>
                              </a:extLst>
                            </p:cNvPr>
                            <p:cNvCxnSpPr>
                              <a:cxnSpLocks/>
                            </p:cNvCxnSpPr>
                            <p:nvPr/>
                          </p:nvCxnSpPr>
                          <p:spPr>
                            <a:xfrm>
                              <a:off x="7084569" y="3828880"/>
                              <a:ext cx="0" cy="515519"/>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CuadroTexto 78">
                              <a:extLst>
                                <a:ext uri="{FF2B5EF4-FFF2-40B4-BE49-F238E27FC236}">
                                  <a16:creationId xmlns:a16="http://schemas.microsoft.com/office/drawing/2014/main" id="{E4962DA4-74E1-4920-BB2D-8BD717944BB7}"/>
                                </a:ext>
                              </a:extLst>
                            </p:cNvPr>
                            <p:cNvSpPr txBox="1"/>
                            <p:nvPr/>
                          </p:nvSpPr>
                          <p:spPr>
                            <a:xfrm>
                              <a:off x="5848820" y="3375123"/>
                              <a:ext cx="1349798" cy="427705"/>
                            </a:xfrm>
                            <a:prstGeom prst="rect">
                              <a:avLst/>
                            </a:prstGeom>
                            <a:grpFill/>
                            <a:ln>
                              <a:solidFill>
                                <a:schemeClr val="bg1"/>
                              </a:solidFill>
                            </a:ln>
                          </p:spPr>
                          <p:txBody>
                            <a:bodyPr wrap="square" rtlCol="0">
                              <a:spAutoFit/>
                            </a:bodyPr>
                            <a:lstStyle/>
                            <a:p>
                              <a:pPr algn="ctr"/>
                              <a:r>
                                <a:rPr lang="es-PE" sz="1600" b="1" dirty="0">
                                  <a:latin typeface="Calibri Light" panose="020F0302020204030204" pitchFamily="34" charset="0"/>
                                  <a:cs typeface="Calibri Light" panose="020F0302020204030204" pitchFamily="34" charset="0"/>
                                </a:rPr>
                                <a:t>15 días </a:t>
                              </a:r>
                            </a:p>
                            <a:p>
                              <a:pPr algn="ctr"/>
                              <a:r>
                                <a:rPr lang="es-PE" sz="1600" b="1" dirty="0">
                                  <a:latin typeface="Calibri Light" panose="020F0302020204030204" pitchFamily="34" charset="0"/>
                                  <a:cs typeface="Calibri Light" panose="020F0302020204030204" pitchFamily="34" charset="0"/>
                                </a:rPr>
                                <a:t>hábiles</a:t>
                              </a:r>
                            </a:p>
                          </p:txBody>
                        </p:sp>
                      </p:grpSp>
                      <p:grpSp>
                        <p:nvGrpSpPr>
                          <p:cNvPr id="20" name="Grupo 19">
                            <a:extLst>
                              <a:ext uri="{FF2B5EF4-FFF2-40B4-BE49-F238E27FC236}">
                                <a16:creationId xmlns:a16="http://schemas.microsoft.com/office/drawing/2014/main" id="{27B0BFD2-631C-4C41-B012-C13EC63D44D4}"/>
                              </a:ext>
                            </a:extLst>
                          </p:cNvPr>
                          <p:cNvGrpSpPr/>
                          <p:nvPr/>
                        </p:nvGrpSpPr>
                        <p:grpSpPr>
                          <a:xfrm>
                            <a:off x="2398027" y="3860467"/>
                            <a:ext cx="9985361" cy="2450276"/>
                            <a:chOff x="2398027" y="3933689"/>
                            <a:chExt cx="9985361" cy="2450276"/>
                          </a:xfrm>
                          <a:grpFill/>
                        </p:grpSpPr>
                        <p:grpSp>
                          <p:nvGrpSpPr>
                            <p:cNvPr id="182" name="Grupo 181"/>
                            <p:cNvGrpSpPr/>
                            <p:nvPr/>
                          </p:nvGrpSpPr>
                          <p:grpSpPr>
                            <a:xfrm>
                              <a:off x="2398027" y="3933689"/>
                              <a:ext cx="8740225" cy="1948752"/>
                              <a:chOff x="331291" y="5091527"/>
                              <a:chExt cx="8740225" cy="1948752"/>
                            </a:xfrm>
                            <a:grpFill/>
                          </p:grpSpPr>
                          <p:sp>
                            <p:nvSpPr>
                              <p:cNvPr id="149" name="CuadroTexto 148"/>
                              <p:cNvSpPr txBox="1"/>
                              <p:nvPr/>
                            </p:nvSpPr>
                            <p:spPr>
                              <a:xfrm>
                                <a:off x="2376401" y="6317954"/>
                                <a:ext cx="1317804" cy="427705"/>
                              </a:xfrm>
                              <a:prstGeom prst="rect">
                                <a:avLst/>
                              </a:prstGeom>
                              <a:grpFill/>
                              <a:ln>
                                <a:solidFill>
                                  <a:schemeClr val="bg1"/>
                                </a:solidFill>
                              </a:ln>
                            </p:spPr>
                            <p:txBody>
                              <a:bodyPr wrap="square" rtlCol="0">
                                <a:spAutoFit/>
                              </a:bodyPr>
                              <a:lstStyle/>
                              <a:p>
                                <a:pPr algn="ctr"/>
                                <a:r>
                                  <a:rPr lang="es-PE" sz="1600" b="1" dirty="0">
                                    <a:latin typeface="Calibri Light" panose="020F0302020204030204" pitchFamily="34" charset="0"/>
                                    <a:cs typeface="Calibri Light" panose="020F0302020204030204" pitchFamily="34" charset="0"/>
                                  </a:rPr>
                                  <a:t>5 días </a:t>
                                </a:r>
                              </a:p>
                              <a:p>
                                <a:pPr algn="ctr"/>
                                <a:r>
                                  <a:rPr lang="es-PE" sz="1600" b="1" dirty="0">
                                    <a:latin typeface="Calibri Light" panose="020F0302020204030204" pitchFamily="34" charset="0"/>
                                    <a:cs typeface="Calibri Light" panose="020F0302020204030204" pitchFamily="34" charset="0"/>
                                  </a:rPr>
                                  <a:t>hábiles</a:t>
                                </a:r>
                              </a:p>
                            </p:txBody>
                          </p:sp>
                          <p:grpSp>
                            <p:nvGrpSpPr>
                              <p:cNvPr id="180" name="Grupo 179"/>
                              <p:cNvGrpSpPr/>
                              <p:nvPr/>
                            </p:nvGrpSpPr>
                            <p:grpSpPr>
                              <a:xfrm>
                                <a:off x="331291" y="5091527"/>
                                <a:ext cx="8740225" cy="1948752"/>
                                <a:chOff x="331291" y="5091527"/>
                                <a:chExt cx="8740225" cy="1948752"/>
                              </a:xfrm>
                              <a:grpFill/>
                            </p:grpSpPr>
                            <p:sp>
                              <p:nvSpPr>
                                <p:cNvPr id="143" name="Rectángulo 142">
                                  <a:extLst>
                                    <a:ext uri="{FF2B5EF4-FFF2-40B4-BE49-F238E27FC236}">
                                      <a16:creationId xmlns:a16="http://schemas.microsoft.com/office/drawing/2014/main" id="{382BCBCC-0F56-4791-9E49-097AF1A498B4}"/>
                                    </a:ext>
                                  </a:extLst>
                                </p:cNvPr>
                                <p:cNvSpPr/>
                                <p:nvPr/>
                              </p:nvSpPr>
                              <p:spPr>
                                <a:xfrm>
                                  <a:off x="331291" y="5454902"/>
                                  <a:ext cx="1090365" cy="597591"/>
                                </a:xfrm>
                                <a:prstGeom prst="rect">
                                  <a:avLst/>
                                </a:prstGeom>
                                <a:solidFill>
                                  <a:srgbClr val="C00000"/>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solidFill>
                                        <a:schemeClr val="bg1"/>
                                      </a:solidFill>
                                      <a:latin typeface="Calibri Light" panose="020F0302020204030204" pitchFamily="34" charset="0"/>
                                      <a:cs typeface="Calibri Light" panose="020F0302020204030204" pitchFamily="34" charset="0"/>
                                    </a:rPr>
                                    <a:t>Informe de instrucción</a:t>
                                  </a:r>
                                  <a:endParaRPr lang="x-none" sz="1400" b="1" dirty="0">
                                    <a:solidFill>
                                      <a:schemeClr val="bg1"/>
                                    </a:solidFill>
                                    <a:latin typeface="Calibri Light" panose="020F0302020204030204" pitchFamily="34" charset="0"/>
                                    <a:cs typeface="Calibri Light" panose="020F0302020204030204" pitchFamily="34" charset="0"/>
                                  </a:endParaRPr>
                                </a:p>
                              </p:txBody>
                            </p:sp>
                            <p:cxnSp>
                              <p:nvCxnSpPr>
                                <p:cNvPr id="144" name="Conector recto 143">
                                  <a:extLst>
                                    <a:ext uri="{FF2B5EF4-FFF2-40B4-BE49-F238E27FC236}">
                                      <a16:creationId xmlns:a16="http://schemas.microsoft.com/office/drawing/2014/main" id="{69A09666-74E2-4712-A041-A521C4FD2435}"/>
                                    </a:ext>
                                  </a:extLst>
                                </p:cNvPr>
                                <p:cNvCxnSpPr/>
                                <p:nvPr/>
                              </p:nvCxnSpPr>
                              <p:spPr>
                                <a:xfrm>
                                  <a:off x="1421657" y="5758239"/>
                                  <a:ext cx="213558" cy="314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5" name="Rectángulo 144">
                                  <a:extLst>
                                    <a:ext uri="{FF2B5EF4-FFF2-40B4-BE49-F238E27FC236}">
                                      <a16:creationId xmlns:a16="http://schemas.microsoft.com/office/drawing/2014/main" id="{B8A7ED75-C14B-4BF7-B5A7-CC41E5E4FA76}"/>
                                    </a:ext>
                                  </a:extLst>
                                </p:cNvPr>
                                <p:cNvSpPr/>
                                <p:nvPr/>
                              </p:nvSpPr>
                              <p:spPr>
                                <a:xfrm>
                                  <a:off x="1652205" y="5454902"/>
                                  <a:ext cx="1246737" cy="579144"/>
                                </a:xfrm>
                                <a:prstGeom prst="rect">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latin typeface="Calibri Light" panose="020F0302020204030204" pitchFamily="34" charset="0"/>
                                      <a:cs typeface="Calibri Light" panose="020F0302020204030204" pitchFamily="34" charset="0"/>
                                    </a:rPr>
                                    <a:t>Notificación del informe al sujeto responsable</a:t>
                                  </a:r>
                                  <a:endParaRPr lang="x-none" sz="1400" b="1" dirty="0">
                                    <a:latin typeface="Calibri Light" panose="020F0302020204030204" pitchFamily="34" charset="0"/>
                                    <a:cs typeface="Calibri Light" panose="020F0302020204030204" pitchFamily="34" charset="0"/>
                                  </a:endParaRPr>
                                </a:p>
                              </p:txBody>
                            </p:sp>
                            <p:cxnSp>
                              <p:nvCxnSpPr>
                                <p:cNvPr id="146" name="Conector recto 145"/>
                                <p:cNvCxnSpPr/>
                                <p:nvPr/>
                              </p:nvCxnSpPr>
                              <p:spPr>
                                <a:xfrm>
                                  <a:off x="2446900" y="6264334"/>
                                  <a:ext cx="1166878" cy="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Conector recto 146"/>
                                <p:cNvCxnSpPr/>
                                <p:nvPr/>
                              </p:nvCxnSpPr>
                              <p:spPr>
                                <a:xfrm flipV="1">
                                  <a:off x="2436861" y="6048910"/>
                                  <a:ext cx="0" cy="227312"/>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Conector recto 147"/>
                                <p:cNvCxnSpPr/>
                                <p:nvPr/>
                              </p:nvCxnSpPr>
                              <p:spPr>
                                <a:xfrm flipV="1">
                                  <a:off x="3606412" y="6028396"/>
                                  <a:ext cx="0" cy="227312"/>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1" name="Rectángulo 150">
                                  <a:extLst>
                                    <a:ext uri="{FF2B5EF4-FFF2-40B4-BE49-F238E27FC236}">
                                      <a16:creationId xmlns:a16="http://schemas.microsoft.com/office/drawing/2014/main" id="{B8A7ED75-C14B-4BF7-B5A7-CC41E5E4FA76}"/>
                                    </a:ext>
                                  </a:extLst>
                                </p:cNvPr>
                                <p:cNvSpPr/>
                                <p:nvPr/>
                              </p:nvSpPr>
                              <p:spPr>
                                <a:xfrm>
                                  <a:off x="3128283" y="5473794"/>
                                  <a:ext cx="1055766" cy="539147"/>
                                </a:xfrm>
                                <a:prstGeom prst="rect">
                                  <a:avLst/>
                                </a:prstGeom>
                                <a:solidFill>
                                  <a:srgbClr val="C00000"/>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solidFill>
                                        <a:schemeClr val="bg1"/>
                                      </a:solidFill>
                                      <a:latin typeface="Calibri Light" panose="020F0302020204030204" pitchFamily="34" charset="0"/>
                                      <a:cs typeface="Calibri Light" panose="020F0302020204030204" pitchFamily="34" charset="0"/>
                                    </a:rPr>
                                    <a:t>Descargos </a:t>
                                  </a:r>
                                  <a:endParaRPr lang="x-none" sz="1400" b="1" dirty="0">
                                    <a:solidFill>
                                      <a:schemeClr val="bg1"/>
                                    </a:solidFill>
                                    <a:latin typeface="Calibri Light" panose="020F0302020204030204" pitchFamily="34" charset="0"/>
                                    <a:cs typeface="Calibri Light" panose="020F0302020204030204" pitchFamily="34" charset="0"/>
                                  </a:endParaRPr>
                                </a:p>
                              </p:txBody>
                            </p:sp>
                            <p:cxnSp>
                              <p:nvCxnSpPr>
                                <p:cNvPr id="152" name="Conector recto 151">
                                  <a:extLst>
                                    <a:ext uri="{FF2B5EF4-FFF2-40B4-BE49-F238E27FC236}">
                                      <a16:creationId xmlns:a16="http://schemas.microsoft.com/office/drawing/2014/main" id="{69A09666-74E2-4712-A041-A521C4FD2435}"/>
                                    </a:ext>
                                  </a:extLst>
                                </p:cNvPr>
                                <p:cNvCxnSpPr/>
                                <p:nvPr/>
                              </p:nvCxnSpPr>
                              <p:spPr>
                                <a:xfrm>
                                  <a:off x="2909429" y="5746863"/>
                                  <a:ext cx="213558" cy="314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4" name="Rectángulo 153">
                                  <a:extLst>
                                    <a:ext uri="{FF2B5EF4-FFF2-40B4-BE49-F238E27FC236}">
                                      <a16:creationId xmlns:a16="http://schemas.microsoft.com/office/drawing/2014/main" id="{B8A7ED75-C14B-4BF7-B5A7-CC41E5E4FA76}"/>
                                    </a:ext>
                                  </a:extLst>
                                </p:cNvPr>
                                <p:cNvSpPr/>
                                <p:nvPr/>
                              </p:nvSpPr>
                              <p:spPr>
                                <a:xfrm>
                                  <a:off x="4476913" y="5480954"/>
                                  <a:ext cx="1348241" cy="560850"/>
                                </a:xfrm>
                                <a:prstGeom prst="rect">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latin typeface="Calibri Light" panose="020F0302020204030204" pitchFamily="34" charset="0"/>
                                      <a:cs typeface="Calibri Light" panose="020F0302020204030204" pitchFamily="34" charset="0"/>
                                    </a:rPr>
                                    <a:t>Resolución de Sub Intendencia(*)</a:t>
                                  </a:r>
                                  <a:endParaRPr lang="x-none" sz="1400" b="1" dirty="0">
                                    <a:latin typeface="Calibri Light" panose="020F0302020204030204" pitchFamily="34" charset="0"/>
                                    <a:cs typeface="Calibri Light" panose="020F0302020204030204" pitchFamily="34" charset="0"/>
                                  </a:endParaRPr>
                                </a:p>
                              </p:txBody>
                            </p:sp>
                            <p:cxnSp>
                              <p:nvCxnSpPr>
                                <p:cNvPr id="155" name="Conector recto de flecha 154"/>
                                <p:cNvCxnSpPr/>
                                <p:nvPr/>
                              </p:nvCxnSpPr>
                              <p:spPr>
                                <a:xfrm>
                                  <a:off x="4322377" y="5091527"/>
                                  <a:ext cx="0" cy="1296873"/>
                                </a:xfrm>
                                <a:prstGeom prst="straightConnector1">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5" name="Conector recto 164">
                                  <a:extLst>
                                    <a:ext uri="{FF2B5EF4-FFF2-40B4-BE49-F238E27FC236}">
                                      <a16:creationId xmlns:a16="http://schemas.microsoft.com/office/drawing/2014/main" id="{69A09666-74E2-4712-A041-A521C4FD2435}"/>
                                    </a:ext>
                                  </a:extLst>
                                </p:cNvPr>
                                <p:cNvCxnSpPr/>
                                <p:nvPr/>
                              </p:nvCxnSpPr>
                              <p:spPr>
                                <a:xfrm flipV="1">
                                  <a:off x="4200305" y="5763856"/>
                                  <a:ext cx="268902" cy="2"/>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6" name="CuadroTexto 165"/>
                                <p:cNvSpPr txBox="1"/>
                                <p:nvPr/>
                              </p:nvSpPr>
                              <p:spPr>
                                <a:xfrm>
                                  <a:off x="3656167" y="6657595"/>
                                  <a:ext cx="1635663" cy="382684"/>
                                </a:xfrm>
                                <a:prstGeom prst="rect">
                                  <a:avLst/>
                                </a:prstGeom>
                                <a:grpFill/>
                                <a:ln>
                                  <a:solidFill>
                                    <a:srgbClr val="C00000"/>
                                  </a:solidFill>
                                </a:ln>
                              </p:spPr>
                              <p:txBody>
                                <a:bodyPr wrap="square" rtlCol="0">
                                  <a:spAutoFit/>
                                </a:bodyPr>
                                <a:lstStyle/>
                                <a:p>
                                  <a:pPr algn="ctr"/>
                                  <a:r>
                                    <a:rPr lang="es-PE" sz="1400" b="1" dirty="0">
                                      <a:latin typeface="Calibri Light" panose="020F0302020204030204" pitchFamily="34" charset="0"/>
                                      <a:cs typeface="Calibri Light" panose="020F0302020204030204" pitchFamily="34" charset="0"/>
                                    </a:rPr>
                                    <a:t>Actuaciones complementarias</a:t>
                                  </a:r>
                                </a:p>
                              </p:txBody>
                            </p:sp>
                            <p:sp>
                              <p:nvSpPr>
                                <p:cNvPr id="167" name="Triángulo isósceles 166"/>
                                <p:cNvSpPr/>
                                <p:nvPr/>
                              </p:nvSpPr>
                              <p:spPr>
                                <a:xfrm rot="10800000">
                                  <a:off x="4228139" y="6273188"/>
                                  <a:ext cx="196698" cy="171545"/>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b="1" dirty="0">
                                    <a:solidFill>
                                      <a:schemeClr val="tx1"/>
                                    </a:solidFill>
                                    <a:latin typeface="Calibri Light" panose="020F0302020204030204" pitchFamily="34" charset="0"/>
                                    <a:cs typeface="Calibri Light" panose="020F0302020204030204" pitchFamily="34" charset="0"/>
                                  </a:endParaRPr>
                                </a:p>
                              </p:txBody>
                            </p:sp>
                            <p:cxnSp>
                              <p:nvCxnSpPr>
                                <p:cNvPr id="168" name="Conector recto 167">
                                  <a:extLst>
                                    <a:ext uri="{FF2B5EF4-FFF2-40B4-BE49-F238E27FC236}">
                                      <a16:creationId xmlns:a16="http://schemas.microsoft.com/office/drawing/2014/main" id="{69A09666-74E2-4712-A041-A521C4FD2435}"/>
                                    </a:ext>
                                  </a:extLst>
                                </p:cNvPr>
                                <p:cNvCxnSpPr/>
                                <p:nvPr/>
                              </p:nvCxnSpPr>
                              <p:spPr>
                                <a:xfrm flipV="1">
                                  <a:off x="5832966" y="5764894"/>
                                  <a:ext cx="252761" cy="4"/>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3" name="Rectángulo 172">
                                  <a:extLst>
                                    <a:ext uri="{FF2B5EF4-FFF2-40B4-BE49-F238E27FC236}">
                                      <a16:creationId xmlns:a16="http://schemas.microsoft.com/office/drawing/2014/main" id="{B8A7ED75-C14B-4BF7-B5A7-CC41E5E4FA76}"/>
                                    </a:ext>
                                  </a:extLst>
                                </p:cNvPr>
                                <p:cNvSpPr/>
                                <p:nvPr/>
                              </p:nvSpPr>
                              <p:spPr>
                                <a:xfrm>
                                  <a:off x="6095781" y="5480638"/>
                                  <a:ext cx="1348241" cy="560850"/>
                                </a:xfrm>
                                <a:prstGeom prst="rect">
                                  <a:avLst/>
                                </a:prstGeom>
                                <a:solidFill>
                                  <a:srgbClr val="C00000"/>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solidFill>
                                        <a:schemeClr val="bg1"/>
                                      </a:solidFill>
                                      <a:latin typeface="Calibri Light" panose="020F0302020204030204" pitchFamily="34" charset="0"/>
                                      <a:cs typeface="Calibri Light" panose="020F0302020204030204" pitchFamily="34" charset="0"/>
                                    </a:rPr>
                                    <a:t>Apelación</a:t>
                                  </a:r>
                                  <a:endParaRPr lang="x-none" sz="1400" b="1" dirty="0">
                                    <a:solidFill>
                                      <a:schemeClr val="bg1"/>
                                    </a:solidFill>
                                    <a:latin typeface="Calibri Light" panose="020F0302020204030204" pitchFamily="34" charset="0"/>
                                    <a:cs typeface="Calibri Light" panose="020F0302020204030204" pitchFamily="34" charset="0"/>
                                  </a:endParaRPr>
                                </a:p>
                              </p:txBody>
                            </p:sp>
                            <p:cxnSp>
                              <p:nvCxnSpPr>
                                <p:cNvPr id="174" name="Conector recto 173">
                                  <a:extLst>
                                    <a:ext uri="{FF2B5EF4-FFF2-40B4-BE49-F238E27FC236}">
                                      <a16:creationId xmlns:a16="http://schemas.microsoft.com/office/drawing/2014/main" id="{69A09666-74E2-4712-A041-A521C4FD2435}"/>
                                    </a:ext>
                                  </a:extLst>
                                </p:cNvPr>
                                <p:cNvCxnSpPr/>
                                <p:nvPr/>
                              </p:nvCxnSpPr>
                              <p:spPr>
                                <a:xfrm flipV="1">
                                  <a:off x="7456927" y="5790905"/>
                                  <a:ext cx="252761" cy="4"/>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5" name="Rectángulo 174">
                                  <a:extLst>
                                    <a:ext uri="{FF2B5EF4-FFF2-40B4-BE49-F238E27FC236}">
                                      <a16:creationId xmlns:a16="http://schemas.microsoft.com/office/drawing/2014/main" id="{B8A7ED75-C14B-4BF7-B5A7-CC41E5E4FA76}"/>
                                    </a:ext>
                                  </a:extLst>
                                </p:cNvPr>
                                <p:cNvSpPr/>
                                <p:nvPr/>
                              </p:nvSpPr>
                              <p:spPr>
                                <a:xfrm>
                                  <a:off x="7723275" y="5491543"/>
                                  <a:ext cx="1348241" cy="560850"/>
                                </a:xfrm>
                                <a:prstGeom prst="rect">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latin typeface="Calibri Light" panose="020F0302020204030204" pitchFamily="34" charset="0"/>
                                      <a:cs typeface="Calibri Light" panose="020F0302020204030204" pitchFamily="34" charset="0"/>
                                    </a:rPr>
                                    <a:t>Resolución de Intendencia(*)</a:t>
                                  </a:r>
                                  <a:endParaRPr lang="x-none" sz="1400" b="1" dirty="0">
                                    <a:latin typeface="Calibri Light" panose="020F0302020204030204" pitchFamily="34" charset="0"/>
                                    <a:cs typeface="Calibri Light" panose="020F0302020204030204" pitchFamily="34" charset="0"/>
                                  </a:endParaRPr>
                                </a:p>
                              </p:txBody>
                            </p:sp>
                            <p:cxnSp>
                              <p:nvCxnSpPr>
                                <p:cNvPr id="176" name="Conector recto 175"/>
                                <p:cNvCxnSpPr/>
                                <p:nvPr/>
                              </p:nvCxnSpPr>
                              <p:spPr>
                                <a:xfrm>
                                  <a:off x="5242130" y="6277270"/>
                                  <a:ext cx="1166878" cy="0"/>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7" name="Conector recto 176"/>
                                <p:cNvCxnSpPr/>
                                <p:nvPr/>
                              </p:nvCxnSpPr>
                              <p:spPr>
                                <a:xfrm flipV="1">
                                  <a:off x="5241616" y="6055456"/>
                                  <a:ext cx="0" cy="227312"/>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Conector recto 177"/>
                                <p:cNvCxnSpPr/>
                                <p:nvPr/>
                              </p:nvCxnSpPr>
                              <p:spPr>
                                <a:xfrm flipV="1">
                                  <a:off x="6410047" y="6049323"/>
                                  <a:ext cx="0" cy="227312"/>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9" name="CuadroTexto 178"/>
                                <p:cNvSpPr txBox="1"/>
                                <p:nvPr/>
                              </p:nvSpPr>
                              <p:spPr>
                                <a:xfrm>
                                  <a:off x="5306291" y="6304582"/>
                                  <a:ext cx="1212888" cy="427705"/>
                                </a:xfrm>
                                <a:prstGeom prst="rect">
                                  <a:avLst/>
                                </a:prstGeom>
                                <a:grpFill/>
                                <a:ln>
                                  <a:solidFill>
                                    <a:schemeClr val="bg1"/>
                                  </a:solidFill>
                                </a:ln>
                              </p:spPr>
                              <p:txBody>
                                <a:bodyPr wrap="square" rtlCol="0">
                                  <a:spAutoFit/>
                                </a:bodyPr>
                                <a:lstStyle/>
                                <a:p>
                                  <a:pPr algn="ctr"/>
                                  <a:r>
                                    <a:rPr lang="es-PE" sz="1600" b="1" dirty="0">
                                      <a:latin typeface="Calibri Light" panose="020F0302020204030204" pitchFamily="34" charset="0"/>
                                      <a:cs typeface="Calibri Light" panose="020F0302020204030204" pitchFamily="34" charset="0"/>
                                    </a:rPr>
                                    <a:t>15 días hábiles</a:t>
                                  </a:r>
                                </a:p>
                              </p:txBody>
                            </p:sp>
                          </p:grpSp>
                        </p:grpSp>
                        <p:cxnSp>
                          <p:nvCxnSpPr>
                            <p:cNvPr id="90" name="Conector recto de flecha 89">
                              <a:extLst>
                                <a:ext uri="{FF2B5EF4-FFF2-40B4-BE49-F238E27FC236}">
                                  <a16:creationId xmlns:a16="http://schemas.microsoft.com/office/drawing/2014/main" id="{D79A0979-85F9-43FE-9D14-B5B7DBEC0C39}"/>
                                </a:ext>
                              </a:extLst>
                            </p:cNvPr>
                            <p:cNvCxnSpPr>
                              <a:cxnSpLocks/>
                            </p:cNvCxnSpPr>
                            <p:nvPr/>
                          </p:nvCxnSpPr>
                          <p:spPr>
                            <a:xfrm>
                              <a:off x="11375790" y="4575913"/>
                              <a:ext cx="4535" cy="740922"/>
                            </a:xfrm>
                            <a:prstGeom prst="straightConnector1">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8" name="Rectángulo 97">
                              <a:extLst>
                                <a:ext uri="{FF2B5EF4-FFF2-40B4-BE49-F238E27FC236}">
                                  <a16:creationId xmlns:a16="http://schemas.microsoft.com/office/drawing/2014/main" id="{DC61A732-9FF8-45D9-9101-0B0969FAA7D3}"/>
                                </a:ext>
                              </a:extLst>
                            </p:cNvPr>
                            <p:cNvSpPr/>
                            <p:nvPr/>
                          </p:nvSpPr>
                          <p:spPr>
                            <a:xfrm>
                              <a:off x="9790011" y="5043752"/>
                              <a:ext cx="1348241" cy="560850"/>
                            </a:xfrm>
                            <a:prstGeom prst="rect">
                              <a:avLst/>
                            </a:prstGeom>
                            <a:solidFill>
                              <a:srgbClr val="C00000"/>
                            </a:solid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solidFill>
                                    <a:schemeClr val="bg1"/>
                                  </a:solidFill>
                                  <a:latin typeface="Calibri Light" panose="020F0302020204030204" pitchFamily="34" charset="0"/>
                                  <a:cs typeface="Calibri Light" panose="020F0302020204030204" pitchFamily="34" charset="0"/>
                                </a:rPr>
                                <a:t>Recurso de revisión</a:t>
                              </a:r>
                              <a:endParaRPr lang="x-none" sz="1400" b="1" dirty="0">
                                <a:solidFill>
                                  <a:schemeClr val="bg1"/>
                                </a:solidFill>
                                <a:latin typeface="Calibri Light" panose="020F0302020204030204" pitchFamily="34" charset="0"/>
                                <a:cs typeface="Calibri Light" panose="020F0302020204030204" pitchFamily="34" charset="0"/>
                              </a:endParaRPr>
                            </a:p>
                          </p:txBody>
                        </p:sp>
                        <p:sp>
                          <p:nvSpPr>
                            <p:cNvPr id="17" name="CuadroTexto 16">
                              <a:extLst>
                                <a:ext uri="{FF2B5EF4-FFF2-40B4-BE49-F238E27FC236}">
                                  <a16:creationId xmlns:a16="http://schemas.microsoft.com/office/drawing/2014/main" id="{2890EA85-B2E9-4A63-AE33-F1C55E29D17A}"/>
                                </a:ext>
                              </a:extLst>
                            </p:cNvPr>
                            <p:cNvSpPr txBox="1"/>
                            <p:nvPr/>
                          </p:nvSpPr>
                          <p:spPr>
                            <a:xfrm>
                              <a:off x="11468019" y="4760207"/>
                              <a:ext cx="915369" cy="427705"/>
                            </a:xfrm>
                            <a:prstGeom prst="rect">
                              <a:avLst/>
                            </a:prstGeom>
                            <a:grpFill/>
                            <a:ln>
                              <a:solidFill>
                                <a:schemeClr val="bg1"/>
                              </a:solidFill>
                            </a:ln>
                          </p:spPr>
                          <p:txBody>
                            <a:bodyPr wrap="square" rtlCol="0">
                              <a:spAutoFit/>
                            </a:bodyPr>
                            <a:lstStyle/>
                            <a:p>
                              <a:pPr algn="ctr"/>
                              <a:r>
                                <a:rPr lang="x-none" sz="1600" b="1" dirty="0">
                                  <a:latin typeface="Calibri Light" panose="020F0302020204030204" pitchFamily="34" charset="0"/>
                                  <a:cs typeface="Calibri Light" panose="020F0302020204030204" pitchFamily="34" charset="0"/>
                                </a:rPr>
                                <a:t>15 días</a:t>
                              </a:r>
                            </a:p>
                            <a:p>
                              <a:pPr algn="ctr"/>
                              <a:r>
                                <a:rPr lang="x-none" sz="1600" b="1" dirty="0">
                                  <a:latin typeface="Calibri Light" panose="020F0302020204030204" pitchFamily="34" charset="0"/>
                                  <a:cs typeface="Calibri Light" panose="020F0302020204030204" pitchFamily="34" charset="0"/>
                                </a:rPr>
                                <a:t>hábiles</a:t>
                              </a:r>
                            </a:p>
                          </p:txBody>
                        </p:sp>
                        <p:cxnSp>
                          <p:nvCxnSpPr>
                            <p:cNvPr id="101" name="Conector recto 100">
                              <a:extLst>
                                <a:ext uri="{FF2B5EF4-FFF2-40B4-BE49-F238E27FC236}">
                                  <a16:creationId xmlns:a16="http://schemas.microsoft.com/office/drawing/2014/main" id="{402A1E66-5FD9-41A6-AF31-8B898F79545F}"/>
                                </a:ext>
                              </a:extLst>
                            </p:cNvPr>
                            <p:cNvCxnSpPr>
                              <a:cxnSpLocks/>
                            </p:cNvCxnSpPr>
                            <p:nvPr/>
                          </p:nvCxnSpPr>
                          <p:spPr>
                            <a:xfrm>
                              <a:off x="10464131" y="5604602"/>
                              <a:ext cx="0" cy="204527"/>
                            </a:xfrm>
                            <a:prstGeom prst="line">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5" name="Rectángulo 104">
                              <a:extLst>
                                <a:ext uri="{FF2B5EF4-FFF2-40B4-BE49-F238E27FC236}">
                                  <a16:creationId xmlns:a16="http://schemas.microsoft.com/office/drawing/2014/main" id="{CA8EA2AE-FBC3-4B78-857A-0E40E199CCCB}"/>
                                </a:ext>
                              </a:extLst>
                            </p:cNvPr>
                            <p:cNvSpPr/>
                            <p:nvPr/>
                          </p:nvSpPr>
                          <p:spPr>
                            <a:xfrm>
                              <a:off x="9798760" y="5823115"/>
                              <a:ext cx="1348241" cy="560850"/>
                            </a:xfrm>
                            <a:prstGeom prst="rect">
                              <a:avLst/>
                            </a:prstGeom>
                            <a:grp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PE" sz="1400" b="1" dirty="0">
                                  <a:latin typeface="Calibri Light" panose="020F0302020204030204" pitchFamily="34" charset="0"/>
                                  <a:cs typeface="Calibri Light" panose="020F0302020204030204" pitchFamily="34" charset="0"/>
                                </a:rPr>
                                <a:t>Resolución Tribunal Fiscalización</a:t>
                              </a:r>
                              <a:endParaRPr lang="x-none" sz="1400" b="1" dirty="0">
                                <a:latin typeface="Calibri Light" panose="020F0302020204030204" pitchFamily="34" charset="0"/>
                                <a:cs typeface="Calibri Light" panose="020F0302020204030204" pitchFamily="34" charset="0"/>
                              </a:endParaRPr>
                            </a:p>
                          </p:txBody>
                        </p:sp>
                      </p:grpSp>
                    </p:grpSp>
                  </p:grpSp>
                  <p:sp>
                    <p:nvSpPr>
                      <p:cNvPr id="120" name="CuadroTexto 119">
                        <a:extLst>
                          <a:ext uri="{FF2B5EF4-FFF2-40B4-BE49-F238E27FC236}">
                            <a16:creationId xmlns:a16="http://schemas.microsoft.com/office/drawing/2014/main" id="{90141D22-DDCC-45E7-877D-ACBC4D16E6B4}"/>
                          </a:ext>
                        </a:extLst>
                      </p:cNvPr>
                      <p:cNvSpPr txBox="1"/>
                      <p:nvPr/>
                    </p:nvSpPr>
                    <p:spPr>
                      <a:xfrm>
                        <a:off x="11482096" y="5530402"/>
                        <a:ext cx="949105" cy="427705"/>
                      </a:xfrm>
                      <a:prstGeom prst="rect">
                        <a:avLst/>
                      </a:prstGeom>
                      <a:grpFill/>
                      <a:ln>
                        <a:solidFill>
                          <a:schemeClr val="bg1"/>
                        </a:solidFill>
                      </a:ln>
                    </p:spPr>
                    <p:txBody>
                      <a:bodyPr wrap="square" rtlCol="0">
                        <a:spAutoFit/>
                      </a:bodyPr>
                      <a:lstStyle/>
                      <a:p>
                        <a:pPr algn="ctr"/>
                        <a:r>
                          <a:rPr lang="x-none" sz="1600" b="1" dirty="0">
                            <a:latin typeface="Calibri Light" panose="020F0302020204030204" pitchFamily="34" charset="0"/>
                            <a:cs typeface="Calibri Light" panose="020F0302020204030204" pitchFamily="34" charset="0"/>
                          </a:rPr>
                          <a:t>30 días</a:t>
                        </a:r>
                      </a:p>
                      <a:p>
                        <a:pPr algn="ctr"/>
                        <a:r>
                          <a:rPr lang="x-none" sz="1600" b="1" dirty="0">
                            <a:latin typeface="Calibri Light" panose="020F0302020204030204" pitchFamily="34" charset="0"/>
                            <a:cs typeface="Calibri Light" panose="020F0302020204030204" pitchFamily="34" charset="0"/>
                          </a:rPr>
                          <a:t>hábiles</a:t>
                        </a:r>
                      </a:p>
                    </p:txBody>
                  </p:sp>
                </p:grpSp>
              </p:grpSp>
            </p:grpSp>
          </p:grpSp>
        </p:grpSp>
      </p:grpSp>
      <p:sp>
        <p:nvSpPr>
          <p:cNvPr id="22" name="Rectángulo 21">
            <a:extLst>
              <a:ext uri="{FF2B5EF4-FFF2-40B4-BE49-F238E27FC236}">
                <a16:creationId xmlns:a16="http://schemas.microsoft.com/office/drawing/2014/main" id="{C6980197-4C5C-46A3-BFBB-FCAE6E35466A}"/>
              </a:ext>
            </a:extLst>
          </p:cNvPr>
          <p:cNvSpPr/>
          <p:nvPr/>
        </p:nvSpPr>
        <p:spPr>
          <a:xfrm>
            <a:off x="1624330" y="6152587"/>
            <a:ext cx="9393380" cy="55663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x-none" sz="1400" b="1" i="1" dirty="0">
                <a:solidFill>
                  <a:schemeClr val="tx1"/>
                </a:solidFill>
                <a:latin typeface="Calibri Light" panose="020F0302020204030204" pitchFamily="34" charset="0"/>
                <a:cs typeface="Calibri Light" panose="020F0302020204030204" pitchFamily="34" charset="0"/>
              </a:rPr>
              <a:t>*Recurso de reconsideración: Puede ser interpuesto contra la Resolución de Sub Intendencia y la Resolución de Intendencia. El plazo para interponerlo es de 15 días. </a:t>
            </a:r>
          </a:p>
        </p:txBody>
      </p:sp>
      <p:cxnSp>
        <p:nvCxnSpPr>
          <p:cNvPr id="136" name="Conector recto 135">
            <a:extLst>
              <a:ext uri="{FF2B5EF4-FFF2-40B4-BE49-F238E27FC236}">
                <a16:creationId xmlns:a16="http://schemas.microsoft.com/office/drawing/2014/main" id="{5BDB113B-4CEE-42D4-9A48-D672E67D2880}"/>
              </a:ext>
            </a:extLst>
          </p:cNvPr>
          <p:cNvCxnSpPr>
            <a:cxnSpLocks/>
          </p:cNvCxnSpPr>
          <p:nvPr/>
        </p:nvCxnSpPr>
        <p:spPr>
          <a:xfrm>
            <a:off x="2147786" y="3241451"/>
            <a:ext cx="0" cy="11013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7" name="Conector recto 136">
            <a:extLst>
              <a:ext uri="{FF2B5EF4-FFF2-40B4-BE49-F238E27FC236}">
                <a16:creationId xmlns:a16="http://schemas.microsoft.com/office/drawing/2014/main" id="{333271B4-D775-4226-B640-248BE2516184}"/>
              </a:ext>
            </a:extLst>
          </p:cNvPr>
          <p:cNvCxnSpPr>
            <a:cxnSpLocks/>
          </p:cNvCxnSpPr>
          <p:nvPr/>
        </p:nvCxnSpPr>
        <p:spPr>
          <a:xfrm>
            <a:off x="2147786" y="3658559"/>
            <a:ext cx="205308" cy="41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8" name="Conector recto 137">
            <a:extLst>
              <a:ext uri="{FF2B5EF4-FFF2-40B4-BE49-F238E27FC236}">
                <a16:creationId xmlns:a16="http://schemas.microsoft.com/office/drawing/2014/main" id="{C290230B-D74C-421A-947D-D99DABC1E5FD}"/>
              </a:ext>
            </a:extLst>
          </p:cNvPr>
          <p:cNvCxnSpPr>
            <a:cxnSpLocks/>
          </p:cNvCxnSpPr>
          <p:nvPr/>
        </p:nvCxnSpPr>
        <p:spPr>
          <a:xfrm>
            <a:off x="2151568" y="4342844"/>
            <a:ext cx="205308" cy="41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4F3E6FB0-0FD0-42DF-B7A1-7CB26466B12F}"/>
              </a:ext>
            </a:extLst>
          </p:cNvPr>
          <p:cNvSpPr txBox="1"/>
          <p:nvPr/>
        </p:nvSpPr>
        <p:spPr>
          <a:xfrm>
            <a:off x="2368981" y="3486565"/>
            <a:ext cx="1307283" cy="523220"/>
          </a:xfrm>
          <a:prstGeom prst="rect">
            <a:avLst/>
          </a:prstGeom>
          <a:solidFill>
            <a:schemeClr val="bg1"/>
          </a:solidFill>
          <a:ln w="28575">
            <a:solidFill>
              <a:srgbClr val="C00000"/>
            </a:solidFill>
          </a:ln>
        </p:spPr>
        <p:txBody>
          <a:bodyPr wrap="square" rtlCol="0">
            <a:spAutoFit/>
          </a:bodyPr>
          <a:lstStyle/>
          <a:p>
            <a:pPr algn="just"/>
            <a:r>
              <a:rPr lang="x-none" sz="1400" b="1" dirty="0">
                <a:latin typeface="Calibri Light" panose="020F0302020204030204" pitchFamily="34" charset="0"/>
                <a:cs typeface="Calibri Light" panose="020F0302020204030204" pitchFamily="34" charset="0"/>
              </a:rPr>
              <a:t>Propuesta de archivamiento</a:t>
            </a:r>
          </a:p>
        </p:txBody>
      </p:sp>
      <p:sp>
        <p:nvSpPr>
          <p:cNvPr id="140" name="CuadroTexto 139">
            <a:extLst>
              <a:ext uri="{FF2B5EF4-FFF2-40B4-BE49-F238E27FC236}">
                <a16:creationId xmlns:a16="http://schemas.microsoft.com/office/drawing/2014/main" id="{73FBA173-F4EE-460C-B5ED-B61B62C54A8D}"/>
              </a:ext>
            </a:extLst>
          </p:cNvPr>
          <p:cNvSpPr txBox="1"/>
          <p:nvPr/>
        </p:nvSpPr>
        <p:spPr>
          <a:xfrm>
            <a:off x="2380197" y="4137469"/>
            <a:ext cx="1307283" cy="523220"/>
          </a:xfrm>
          <a:prstGeom prst="rect">
            <a:avLst/>
          </a:prstGeom>
          <a:solidFill>
            <a:schemeClr val="bg1"/>
          </a:solidFill>
          <a:ln w="28575">
            <a:solidFill>
              <a:srgbClr val="C00000"/>
            </a:solidFill>
          </a:ln>
        </p:spPr>
        <p:txBody>
          <a:bodyPr wrap="square" rtlCol="0">
            <a:spAutoFit/>
          </a:bodyPr>
          <a:lstStyle/>
          <a:p>
            <a:pPr algn="just"/>
            <a:r>
              <a:rPr lang="x-none" sz="1400" b="1" dirty="0">
                <a:latin typeface="Calibri Light" panose="020F0302020204030204" pitchFamily="34" charset="0"/>
                <a:cs typeface="Calibri Light" panose="020F0302020204030204" pitchFamily="34" charset="0"/>
              </a:rPr>
              <a:t>Propuesta de sanción</a:t>
            </a:r>
          </a:p>
        </p:txBody>
      </p:sp>
    </p:spTree>
    <p:extLst>
      <p:ext uri="{BB962C8B-B14F-4D97-AF65-F5344CB8AC3E}">
        <p14:creationId xmlns:p14="http://schemas.microsoft.com/office/powerpoint/2010/main" val="1399167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rcRect l="12595" r="12593"/>
          <a:stretch>
            <a:fillRect/>
          </a:stretch>
        </p:blipFill>
        <p:spPr bwMode="auto">
          <a:xfrm>
            <a:off x="327913" y="480168"/>
            <a:ext cx="11586582" cy="547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277FE9CD-C007-47EA-A00B-10D92C18E183}"/>
              </a:ext>
            </a:extLst>
          </p:cNvPr>
          <p:cNvSpPr txBox="1"/>
          <p:nvPr/>
        </p:nvSpPr>
        <p:spPr>
          <a:xfrm>
            <a:off x="8523650" y="172391"/>
            <a:ext cx="4166702" cy="307777"/>
          </a:xfrm>
          <a:prstGeom prst="rect">
            <a:avLst/>
          </a:prstGeom>
          <a:noFill/>
        </p:spPr>
        <p:txBody>
          <a:bodyPr wrap="square" rtlCol="0">
            <a:spAutoFit/>
          </a:bodyPr>
          <a:lstStyle/>
          <a:p>
            <a:r>
              <a:rPr lang="es-PE" sz="1400" b="1" i="1" dirty="0">
                <a:solidFill>
                  <a:srgbClr val="C00000"/>
                </a:solidFill>
              </a:rPr>
              <a:t>(Infografía elaborada por  SUNAFIL)</a:t>
            </a:r>
          </a:p>
        </p:txBody>
      </p:sp>
    </p:spTree>
    <p:extLst>
      <p:ext uri="{BB962C8B-B14F-4D97-AF65-F5344CB8AC3E}">
        <p14:creationId xmlns:p14="http://schemas.microsoft.com/office/powerpoint/2010/main" val="3048447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2988" r="12782"/>
          <a:stretch/>
        </p:blipFill>
        <p:spPr bwMode="auto">
          <a:xfrm>
            <a:off x="204716" y="307777"/>
            <a:ext cx="11859905" cy="572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A32A563F-FFDF-4B3E-BCA3-49D0ADAED72E}"/>
              </a:ext>
            </a:extLst>
          </p:cNvPr>
          <p:cNvSpPr txBox="1"/>
          <p:nvPr/>
        </p:nvSpPr>
        <p:spPr>
          <a:xfrm>
            <a:off x="8566660" y="0"/>
            <a:ext cx="3796146" cy="307777"/>
          </a:xfrm>
          <a:prstGeom prst="rect">
            <a:avLst/>
          </a:prstGeom>
          <a:noFill/>
        </p:spPr>
        <p:txBody>
          <a:bodyPr wrap="square" rtlCol="0">
            <a:spAutoFit/>
          </a:bodyPr>
          <a:lstStyle/>
          <a:p>
            <a:r>
              <a:rPr lang="es-PE" sz="1400" b="1" i="1" dirty="0">
                <a:solidFill>
                  <a:srgbClr val="C00000"/>
                </a:solidFill>
              </a:rPr>
              <a:t>(Infografía elaborada por  SUNAFIL)</a:t>
            </a:r>
          </a:p>
        </p:txBody>
      </p:sp>
    </p:spTree>
    <p:extLst>
      <p:ext uri="{BB962C8B-B14F-4D97-AF65-F5344CB8AC3E}">
        <p14:creationId xmlns:p14="http://schemas.microsoft.com/office/powerpoint/2010/main" val="1832568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5279B-E6F4-4649-A36F-24306304AB5C}"/>
              </a:ext>
            </a:extLst>
          </p:cNvPr>
          <p:cNvSpPr>
            <a:spLocks noGrp="1"/>
          </p:cNvSpPr>
          <p:nvPr>
            <p:ph type="title"/>
          </p:nvPr>
        </p:nvSpPr>
        <p:spPr>
          <a:xfrm>
            <a:off x="2726108" y="638592"/>
            <a:ext cx="7580119" cy="1130388"/>
          </a:xfrm>
        </p:spPr>
        <p:txBody>
          <a:bodyPr>
            <a:normAutofit/>
          </a:bodyPr>
          <a:lstStyle/>
          <a:p>
            <a:pPr algn="ctr"/>
            <a:r>
              <a:rPr lang="es-ES" sz="2800" b="1" u="sng" dirty="0">
                <a:solidFill>
                  <a:srgbClr val="002060"/>
                </a:solidFill>
              </a:rPr>
              <a:t>FISCALIZACIÓN</a:t>
            </a:r>
            <a:r>
              <a:rPr lang="es-ES" sz="2800" b="1" dirty="0">
                <a:solidFill>
                  <a:srgbClr val="002060"/>
                </a:solidFill>
              </a:rPr>
              <a:t> DE LAS OBLIGACIONES LABORALES </a:t>
            </a:r>
            <a:br>
              <a:rPr lang="es-ES" sz="2800" b="1" dirty="0">
                <a:solidFill>
                  <a:srgbClr val="002060"/>
                </a:solidFill>
              </a:rPr>
            </a:br>
            <a:r>
              <a:rPr lang="es-ES" sz="2800" b="1" dirty="0">
                <a:solidFill>
                  <a:srgbClr val="002060"/>
                </a:solidFill>
              </a:rPr>
              <a:t>EN LA </a:t>
            </a:r>
            <a:r>
              <a:rPr lang="es-ES" sz="2800" b="1" u="sng" dirty="0">
                <a:solidFill>
                  <a:srgbClr val="002060"/>
                </a:solidFill>
              </a:rPr>
              <a:t>EMERGENCIA</a:t>
            </a:r>
            <a:endParaRPr lang="es-PE" sz="2800" b="1" u="sng" dirty="0">
              <a:solidFill>
                <a:srgbClr val="002060"/>
              </a:solidFill>
            </a:endParaRPr>
          </a:p>
        </p:txBody>
      </p:sp>
      <p:pic>
        <p:nvPicPr>
          <p:cNvPr id="1028" name="Picture 4" descr="Imágenes, fotos de stock y vectores sobre Magnifying Lens Man ...">
            <a:extLst>
              <a:ext uri="{FF2B5EF4-FFF2-40B4-BE49-F238E27FC236}">
                <a16:creationId xmlns:a16="http://schemas.microsoft.com/office/drawing/2014/main" id="{3062077E-EB11-4390-A725-C00F5262F9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22"/>
          <a:stretch/>
        </p:blipFill>
        <p:spPr bwMode="auto">
          <a:xfrm>
            <a:off x="2509372" y="2484106"/>
            <a:ext cx="2352675" cy="26433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rtera de fotos e imágenes de stock de nasirkhan | Shutterstock">
            <a:extLst>
              <a:ext uri="{FF2B5EF4-FFF2-40B4-BE49-F238E27FC236}">
                <a16:creationId xmlns:a16="http://schemas.microsoft.com/office/drawing/2014/main" id="{23692DCF-8696-4D0D-B365-CFFEE7B301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91" t="6447" r="8552" b="14269"/>
          <a:stretch/>
        </p:blipFill>
        <p:spPr bwMode="auto">
          <a:xfrm>
            <a:off x="5623133" y="2213361"/>
            <a:ext cx="3913974" cy="311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735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0A189-DCE8-41E4-BCB4-DDD539645657}"/>
              </a:ext>
            </a:extLst>
          </p:cNvPr>
          <p:cNvSpPr>
            <a:spLocks noGrp="1"/>
          </p:cNvSpPr>
          <p:nvPr>
            <p:ph type="title"/>
          </p:nvPr>
        </p:nvSpPr>
        <p:spPr>
          <a:xfrm>
            <a:off x="2093720" y="189192"/>
            <a:ext cx="8246691" cy="1082066"/>
          </a:xfrm>
        </p:spPr>
        <p:txBody>
          <a:bodyPr>
            <a:normAutofit/>
          </a:bodyPr>
          <a:lstStyle/>
          <a:p>
            <a:pPr algn="ctr"/>
            <a:r>
              <a:rPr lang="es-ES" sz="2600" b="1" dirty="0">
                <a:solidFill>
                  <a:srgbClr val="002060"/>
                </a:solidFill>
              </a:rPr>
              <a:t>¿Cuáles son las fiscalizaciones de </a:t>
            </a:r>
            <a:r>
              <a:rPr lang="es-ES" sz="2600" b="1" u="sng" dirty="0">
                <a:solidFill>
                  <a:srgbClr val="002060"/>
                </a:solidFill>
              </a:rPr>
              <a:t>obligaciones laborales</a:t>
            </a:r>
            <a:r>
              <a:rPr lang="es-ES" sz="2600" b="1" dirty="0">
                <a:solidFill>
                  <a:srgbClr val="002060"/>
                </a:solidFill>
              </a:rPr>
              <a:t> durante la Emergencia?</a:t>
            </a:r>
            <a:endParaRPr lang="es-PE" sz="2600" b="1" dirty="0">
              <a:solidFill>
                <a:srgbClr val="002060"/>
              </a:solidFill>
            </a:endParaRPr>
          </a:p>
        </p:txBody>
      </p:sp>
      <p:sp>
        <p:nvSpPr>
          <p:cNvPr id="5" name="Rectángulo 4">
            <a:extLst>
              <a:ext uri="{FF2B5EF4-FFF2-40B4-BE49-F238E27FC236}">
                <a16:creationId xmlns:a16="http://schemas.microsoft.com/office/drawing/2014/main" id="{66DEB3BC-1654-4D34-AEE7-AC37E96CF1EB}"/>
              </a:ext>
            </a:extLst>
          </p:cNvPr>
          <p:cNvSpPr/>
          <p:nvPr/>
        </p:nvSpPr>
        <p:spPr>
          <a:xfrm>
            <a:off x="3065566" y="1479574"/>
            <a:ext cx="5794168" cy="1886857"/>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r>
              <a:rPr lang="es-ES" sz="2400" b="1" dirty="0">
                <a:solidFill>
                  <a:schemeClr val="bg1"/>
                </a:solidFill>
                <a:latin typeface="+mj-lt"/>
              </a:rPr>
              <a:t>R.S. N° 103-2020-SUNAFIL</a:t>
            </a:r>
            <a:r>
              <a:rPr lang="es-ES" sz="2400" dirty="0">
                <a:solidFill>
                  <a:schemeClr val="bg1"/>
                </a:solidFill>
                <a:latin typeface="+mj-lt"/>
              </a:rPr>
              <a:t/>
            </a:r>
            <a:br>
              <a:rPr lang="es-ES" sz="2400" dirty="0">
                <a:solidFill>
                  <a:schemeClr val="bg1"/>
                </a:solidFill>
                <a:latin typeface="+mj-lt"/>
              </a:rPr>
            </a:br>
            <a:r>
              <a:rPr lang="es-ES" b="1" dirty="0">
                <a:solidFill>
                  <a:schemeClr val="bg1"/>
                </a:solidFill>
                <a:latin typeface="+mj-lt"/>
              </a:rPr>
              <a:t>(10-07-2020)</a:t>
            </a:r>
            <a:br>
              <a:rPr lang="es-ES" b="1" dirty="0">
                <a:solidFill>
                  <a:schemeClr val="bg1"/>
                </a:solidFill>
                <a:latin typeface="+mj-lt"/>
              </a:rPr>
            </a:br>
            <a:r>
              <a:rPr lang="es-ES" sz="2400" b="1" dirty="0">
                <a:solidFill>
                  <a:schemeClr val="bg1"/>
                </a:solidFill>
                <a:latin typeface="+mj-lt"/>
              </a:rPr>
              <a:t>v2. </a:t>
            </a:r>
            <a:r>
              <a:rPr lang="es-ES" sz="2200" b="1" dirty="0">
                <a:solidFill>
                  <a:schemeClr val="bg1"/>
                </a:solidFill>
                <a:latin typeface="+mj-lt"/>
              </a:rPr>
              <a:t>Protocolo sobre el ejercicio de la función inspectiva en la Emergencia Sanitaria y Nacional a consecuencia del COVID-19</a:t>
            </a:r>
            <a:endParaRPr lang="es-PE" sz="2200" b="1" dirty="0">
              <a:solidFill>
                <a:schemeClr val="bg1"/>
              </a:solidFill>
              <a:latin typeface="+mj-lt"/>
            </a:endParaRPr>
          </a:p>
        </p:txBody>
      </p:sp>
      <p:pic>
        <p:nvPicPr>
          <p:cNvPr id="14" name="Picture 4" descr="Imágenes, fotos de stock y vectores sobre Magnifying Lens Man ...">
            <a:extLst>
              <a:ext uri="{FF2B5EF4-FFF2-40B4-BE49-F238E27FC236}">
                <a16:creationId xmlns:a16="http://schemas.microsoft.com/office/drawing/2014/main" id="{5967E8F8-718D-4D3D-841E-07B143FB4F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22"/>
          <a:stretch/>
        </p:blipFill>
        <p:spPr bwMode="auto">
          <a:xfrm>
            <a:off x="476250" y="1492293"/>
            <a:ext cx="2352675" cy="1562033"/>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B9945BED-FEAD-4191-88DD-2F7BB03B5E14}"/>
              </a:ext>
            </a:extLst>
          </p:cNvPr>
          <p:cNvSpPr/>
          <p:nvPr/>
        </p:nvSpPr>
        <p:spPr>
          <a:xfrm>
            <a:off x="1114425" y="3803675"/>
            <a:ext cx="9963150" cy="209292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just"/>
            <a:r>
              <a:rPr lang="es-ES" b="1" dirty="0">
                <a:solidFill>
                  <a:schemeClr val="tx1"/>
                </a:solidFill>
              </a:rPr>
              <a:t>Numeral 7.1.2</a:t>
            </a:r>
            <a:r>
              <a:rPr lang="es-ES" dirty="0">
                <a:solidFill>
                  <a:schemeClr val="tx1"/>
                </a:solidFill>
              </a:rPr>
              <a:t>:</a:t>
            </a:r>
          </a:p>
          <a:p>
            <a:pPr algn="just"/>
            <a:r>
              <a:rPr lang="es-ES" dirty="0">
                <a:solidFill>
                  <a:schemeClr val="tx1"/>
                </a:solidFill>
              </a:rPr>
              <a:t>Los integrantes del SIT ejercen sus funciones de manera </a:t>
            </a:r>
            <a:r>
              <a:rPr lang="es-ES" b="1" u="sng" dirty="0">
                <a:solidFill>
                  <a:schemeClr val="tx1"/>
                </a:solidFill>
              </a:rPr>
              <a:t>virtual y presencial </a:t>
            </a:r>
            <a:r>
              <a:rPr lang="es-PE" b="1" u="sng" dirty="0">
                <a:solidFill>
                  <a:schemeClr val="tx1"/>
                </a:solidFill>
              </a:rPr>
              <a:t>restringida</a:t>
            </a:r>
            <a:r>
              <a:rPr lang="es-PE" dirty="0">
                <a:solidFill>
                  <a:schemeClr val="tx1"/>
                </a:solidFill>
              </a:rPr>
              <a:t>, esta última de manera restringida, por lo cual se privilegia su accionar </a:t>
            </a:r>
            <a:r>
              <a:rPr lang="es-ES" dirty="0">
                <a:solidFill>
                  <a:schemeClr val="tx1"/>
                </a:solidFill>
              </a:rPr>
              <a:t>fiscalizador, orientador y de asesoría técnica mediante </a:t>
            </a:r>
            <a:r>
              <a:rPr lang="es-ES" b="1" u="sng" dirty="0">
                <a:solidFill>
                  <a:schemeClr val="tx1"/>
                </a:solidFill>
              </a:rPr>
              <a:t>el uso de las tecnologías de la información y comunicaciones</a:t>
            </a:r>
            <a:r>
              <a:rPr lang="es-ES" dirty="0">
                <a:solidFill>
                  <a:schemeClr val="tx1"/>
                </a:solidFill>
              </a:rPr>
              <a:t>, tales como llamadas telefónicas, correos electrónicos, WhatsApp, grabación de videoconferencias, cartas, entre otros, a fin de evitar el contagio </a:t>
            </a:r>
            <a:r>
              <a:rPr lang="es-PE" dirty="0">
                <a:solidFill>
                  <a:schemeClr val="tx1"/>
                </a:solidFill>
              </a:rPr>
              <a:t>del COVID-19.</a:t>
            </a:r>
            <a:endParaRPr lang="es-PE" dirty="0">
              <a:solidFill>
                <a:schemeClr val="tx1"/>
              </a:solidFill>
              <a:latin typeface="+mj-lt"/>
            </a:endParaRPr>
          </a:p>
        </p:txBody>
      </p:sp>
    </p:spTree>
    <p:extLst>
      <p:ext uri="{BB962C8B-B14F-4D97-AF65-F5344CB8AC3E}">
        <p14:creationId xmlns:p14="http://schemas.microsoft.com/office/powerpoint/2010/main" val="230933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904288" y="401653"/>
            <a:ext cx="7590090" cy="940038"/>
          </a:xfrm>
        </p:spPr>
        <p:txBody>
          <a:bodyPr anchor="t">
            <a:noAutofit/>
          </a:bodyPr>
          <a:lstStyle/>
          <a:p>
            <a:pPr algn="ctr" eaLnBrk="1" hangingPunct="1"/>
            <a:r>
              <a:rPr lang="es-ES" sz="2800" b="1" u="sng" dirty="0">
                <a:solidFill>
                  <a:srgbClr val="C00000"/>
                </a:solidFill>
                <a:latin typeface="Calibri Light" panose="020F0302020204030204" pitchFamily="34" charset="0"/>
                <a:cs typeface="Calibri Light" panose="020F0302020204030204" pitchFamily="34" charset="0"/>
              </a:rPr>
              <a:t>Clasificación</a:t>
            </a:r>
            <a:r>
              <a:rPr lang="es-ES" sz="2800" b="1" dirty="0">
                <a:latin typeface="Calibri Light" panose="020F0302020204030204" pitchFamily="34" charset="0"/>
                <a:cs typeface="Calibri Light" panose="020F0302020204030204" pitchFamily="34" charset="0"/>
              </a:rPr>
              <a:t> </a:t>
            </a:r>
            <a:r>
              <a:rPr lang="es-ES" sz="2800" b="1" dirty="0">
                <a:solidFill>
                  <a:srgbClr val="002060"/>
                </a:solidFill>
                <a:latin typeface="Calibri Light" panose="020F0302020204030204" pitchFamily="34" charset="0"/>
                <a:cs typeface="Calibri Light" panose="020F0302020204030204" pitchFamily="34" charset="0"/>
              </a:rPr>
              <a:t>de las infracciones según la materia que es objeto  de su vulneración u omisión </a:t>
            </a:r>
            <a:r>
              <a:rPr lang="es-ES" sz="2800" b="1" dirty="0">
                <a:latin typeface="Calibri Light" panose="020F0302020204030204" pitchFamily="34" charset="0"/>
                <a:cs typeface="Calibri Light" panose="020F0302020204030204" pitchFamily="34" charset="0"/>
              </a:rPr>
              <a:t/>
            </a:r>
            <a:br>
              <a:rPr lang="es-ES" sz="2800" b="1" dirty="0">
                <a:latin typeface="Calibri Light" panose="020F0302020204030204" pitchFamily="34" charset="0"/>
                <a:cs typeface="Calibri Light" panose="020F0302020204030204" pitchFamily="34" charset="0"/>
              </a:rPr>
            </a:br>
            <a:endParaRPr lang="es-ES_tradnl" sz="2800" b="1" dirty="0">
              <a:latin typeface="Calibri Light" panose="020F0302020204030204" pitchFamily="34" charset="0"/>
              <a:cs typeface="Calibri Light" panose="020F0302020204030204" pitchFamily="34" charset="0"/>
            </a:endParaRPr>
          </a:p>
        </p:txBody>
      </p:sp>
      <p:sp>
        <p:nvSpPr>
          <p:cNvPr id="39938" name="Rectangle 3"/>
          <p:cNvSpPr>
            <a:spLocks noGrp="1" noChangeArrowheads="1"/>
          </p:cNvSpPr>
          <p:nvPr>
            <p:ph type="body" idx="1"/>
          </p:nvPr>
        </p:nvSpPr>
        <p:spPr>
          <a:xfrm>
            <a:off x="1511181" y="2194569"/>
            <a:ext cx="7772400" cy="3599656"/>
          </a:xfrm>
        </p:spPr>
        <p:txBody>
          <a:bodyPr>
            <a:normAutofit fontScale="92500" lnSpcReduction="10000"/>
          </a:bodyPr>
          <a:lstStyle/>
          <a:p>
            <a:pPr algn="just">
              <a:lnSpc>
                <a:spcPct val="0"/>
              </a:lnSpc>
              <a:buFont typeface="Wingdings" panose="05000000000000000000" pitchFamily="2" charset="2"/>
              <a:buChar char="§"/>
            </a:pPr>
            <a:endParaRPr lang="es-ES_tradnl" sz="2000" dirty="0"/>
          </a:p>
          <a:p>
            <a:pPr algn="just">
              <a:lnSpc>
                <a:spcPct val="80000"/>
              </a:lnSpc>
              <a:buFont typeface="Wingdings" panose="05000000000000000000" pitchFamily="2" charset="2"/>
              <a:buChar char="§"/>
            </a:pPr>
            <a:r>
              <a:rPr lang="es-ES_tradnl" sz="2200" dirty="0">
                <a:latin typeface="Calibri Light" panose="020F0302020204030204" pitchFamily="34" charset="0"/>
                <a:cs typeface="Calibri Light" panose="020F0302020204030204" pitchFamily="34" charset="0"/>
              </a:rPr>
              <a:t>Infracciones en materia de </a:t>
            </a:r>
            <a:r>
              <a:rPr lang="es-ES_tradnl" sz="2200" u="sng" dirty="0">
                <a:latin typeface="Calibri Light" panose="020F0302020204030204" pitchFamily="34" charset="0"/>
                <a:cs typeface="Calibri Light" panose="020F0302020204030204" pitchFamily="34" charset="0"/>
              </a:rPr>
              <a:t>relaciones laborales</a:t>
            </a:r>
            <a:r>
              <a:rPr lang="es-ES_tradnl" sz="2200" dirty="0">
                <a:latin typeface="Calibri Light" panose="020F0302020204030204" pitchFamily="34" charset="0"/>
                <a:cs typeface="Calibri Light" panose="020F0302020204030204" pitchFamily="34" charset="0"/>
              </a:rPr>
              <a:t>.</a:t>
            </a:r>
          </a:p>
          <a:p>
            <a:pPr algn="just">
              <a:lnSpc>
                <a:spcPct val="0"/>
              </a:lnSpc>
              <a:buFont typeface="Wingdings" panose="05000000000000000000" pitchFamily="2" charset="2"/>
              <a:buChar char="§"/>
            </a:pPr>
            <a:endParaRPr lang="es-ES_tradnl" sz="2200" dirty="0">
              <a:latin typeface="Calibri Light" panose="020F0302020204030204" pitchFamily="34" charset="0"/>
              <a:cs typeface="Calibri Light" panose="020F0302020204030204" pitchFamily="34" charset="0"/>
            </a:endParaRPr>
          </a:p>
          <a:p>
            <a:pPr algn="just">
              <a:lnSpc>
                <a:spcPct val="80000"/>
              </a:lnSpc>
              <a:buFont typeface="Wingdings" panose="05000000000000000000" pitchFamily="2" charset="2"/>
              <a:buChar char="§"/>
            </a:pPr>
            <a:r>
              <a:rPr lang="en-US" sz="2200" dirty="0">
                <a:latin typeface="Calibri Light" panose="020F0302020204030204" pitchFamily="34" charset="0"/>
                <a:cs typeface="Calibri Light" panose="020F0302020204030204" pitchFamily="34" charset="0"/>
              </a:rPr>
              <a:t>Infracciones en materia de </a:t>
            </a:r>
            <a:r>
              <a:rPr lang="en-US" sz="2200" u="sng" dirty="0">
                <a:latin typeface="Calibri Light" panose="020F0302020204030204" pitchFamily="34" charset="0"/>
                <a:cs typeface="Calibri Light" panose="020F0302020204030204" pitchFamily="34" charset="0"/>
              </a:rPr>
              <a:t>seguridad y salud en el trabajo</a:t>
            </a:r>
            <a:r>
              <a:rPr lang="en-US" sz="2200" dirty="0">
                <a:latin typeface="Calibri Light" panose="020F0302020204030204" pitchFamily="34" charset="0"/>
                <a:cs typeface="Calibri Light" panose="020F0302020204030204" pitchFamily="34" charset="0"/>
              </a:rPr>
              <a:t>.</a:t>
            </a:r>
          </a:p>
          <a:p>
            <a:pPr algn="just">
              <a:lnSpc>
                <a:spcPct val="10000"/>
              </a:lnSpc>
              <a:buFont typeface="Wingdings" panose="05000000000000000000" pitchFamily="2" charset="2"/>
              <a:buChar char="§"/>
            </a:pPr>
            <a:endParaRPr lang="en-US" sz="2200" dirty="0">
              <a:latin typeface="Calibri Light" panose="020F0302020204030204" pitchFamily="34" charset="0"/>
              <a:cs typeface="Calibri Light" panose="020F0302020204030204" pitchFamily="34" charset="0"/>
            </a:endParaRPr>
          </a:p>
          <a:p>
            <a:pPr algn="just">
              <a:buFont typeface="Wingdings" panose="05000000000000000000" pitchFamily="2" charset="2"/>
              <a:buChar char="§"/>
            </a:pPr>
            <a:r>
              <a:rPr lang="en-US" sz="2200" dirty="0">
                <a:latin typeface="Calibri Light" panose="020F0302020204030204" pitchFamily="34" charset="0"/>
                <a:cs typeface="Calibri Light" panose="020F0302020204030204" pitchFamily="34" charset="0"/>
              </a:rPr>
              <a:t>Infracciones en materia de </a:t>
            </a:r>
            <a:r>
              <a:rPr lang="en-US" sz="2200" u="sng" dirty="0">
                <a:latin typeface="Calibri Light" panose="020F0302020204030204" pitchFamily="34" charset="0"/>
                <a:cs typeface="Calibri Light" panose="020F0302020204030204" pitchFamily="34" charset="0"/>
              </a:rPr>
              <a:t>empleo y colocación</a:t>
            </a:r>
            <a:r>
              <a:rPr lang="en-US" sz="2200" dirty="0">
                <a:latin typeface="Calibri Light" panose="020F0302020204030204" pitchFamily="34" charset="0"/>
                <a:cs typeface="Calibri Light" panose="020F0302020204030204" pitchFamily="34" charset="0"/>
              </a:rPr>
              <a:t>.</a:t>
            </a:r>
          </a:p>
          <a:p>
            <a:pPr algn="just">
              <a:buFont typeface="Wingdings" panose="05000000000000000000" pitchFamily="2" charset="2"/>
              <a:buChar char="§"/>
            </a:pPr>
            <a:r>
              <a:rPr lang="en-US" sz="2200" dirty="0">
                <a:latin typeface="Calibri Light" panose="020F0302020204030204" pitchFamily="34" charset="0"/>
                <a:cs typeface="Calibri Light" panose="020F0302020204030204" pitchFamily="34" charset="0"/>
              </a:rPr>
              <a:t>Infracciones de empresas de </a:t>
            </a:r>
            <a:r>
              <a:rPr lang="en-US" sz="2200" u="sng" dirty="0">
                <a:latin typeface="Calibri Light" panose="020F0302020204030204" pitchFamily="34" charset="0"/>
                <a:cs typeface="Calibri Light" panose="020F0302020204030204" pitchFamily="34" charset="0"/>
              </a:rPr>
              <a:t>intermediación laboral y empresas usuarias</a:t>
            </a:r>
            <a:r>
              <a:rPr lang="en-US" sz="2200" dirty="0">
                <a:latin typeface="Calibri Light" panose="020F0302020204030204" pitchFamily="34" charset="0"/>
                <a:cs typeface="Calibri Light" panose="020F0302020204030204" pitchFamily="34" charset="0"/>
              </a:rPr>
              <a:t>.</a:t>
            </a:r>
          </a:p>
          <a:p>
            <a:pPr algn="just">
              <a:lnSpc>
                <a:spcPct val="110000"/>
              </a:lnSpc>
              <a:buFont typeface="Wingdings" panose="05000000000000000000" pitchFamily="2" charset="2"/>
              <a:buChar char="§"/>
            </a:pPr>
            <a:r>
              <a:rPr lang="en-US" sz="2200" dirty="0">
                <a:latin typeface="Calibri Light" panose="020F0302020204030204" pitchFamily="34" charset="0"/>
                <a:cs typeface="Calibri Light" panose="020F0302020204030204" pitchFamily="34" charset="0"/>
              </a:rPr>
              <a:t>Infracciones en materia de </a:t>
            </a:r>
            <a:r>
              <a:rPr lang="en-US" sz="2200" u="sng" dirty="0">
                <a:latin typeface="Calibri Light" panose="020F0302020204030204" pitchFamily="34" charset="0"/>
                <a:cs typeface="Calibri Light" panose="020F0302020204030204" pitchFamily="34" charset="0"/>
              </a:rPr>
              <a:t>promoción y formación para el trabajo</a:t>
            </a:r>
            <a:r>
              <a:rPr lang="en-US" sz="2200" dirty="0">
                <a:latin typeface="Calibri Light" panose="020F0302020204030204" pitchFamily="34" charset="0"/>
                <a:cs typeface="Calibri Light" panose="020F0302020204030204" pitchFamily="34" charset="0"/>
              </a:rPr>
              <a:t>.</a:t>
            </a:r>
          </a:p>
          <a:p>
            <a:pPr algn="just">
              <a:buFont typeface="Wingdings" panose="05000000000000000000" pitchFamily="2" charset="2"/>
              <a:buChar char="§"/>
            </a:pPr>
            <a:r>
              <a:rPr lang="en-US" sz="2200" dirty="0">
                <a:latin typeface="Calibri Light" panose="020F0302020204030204" pitchFamily="34" charset="0"/>
                <a:cs typeface="Calibri Light" panose="020F0302020204030204" pitchFamily="34" charset="0"/>
              </a:rPr>
              <a:t>Infracciones en materia de </a:t>
            </a:r>
            <a:r>
              <a:rPr lang="en-US" sz="2200" u="sng" dirty="0">
                <a:latin typeface="Calibri Light" panose="020F0302020204030204" pitchFamily="34" charset="0"/>
                <a:cs typeface="Calibri Light" panose="020F0302020204030204" pitchFamily="34" charset="0"/>
              </a:rPr>
              <a:t>contratación de trabajadores extranjeros</a:t>
            </a:r>
            <a:r>
              <a:rPr lang="en-US" sz="2200" dirty="0">
                <a:latin typeface="Calibri Light" panose="020F0302020204030204" pitchFamily="34" charset="0"/>
                <a:cs typeface="Calibri Light" panose="020F0302020204030204" pitchFamily="34" charset="0"/>
              </a:rPr>
              <a:t>.</a:t>
            </a:r>
          </a:p>
          <a:p>
            <a:pPr algn="just">
              <a:buFont typeface="Wingdings" panose="05000000000000000000" pitchFamily="2" charset="2"/>
              <a:buChar char="§"/>
            </a:pPr>
            <a:r>
              <a:rPr lang="en-US" sz="2200" dirty="0">
                <a:latin typeface="Calibri Light" panose="020F0302020204030204" pitchFamily="34" charset="0"/>
                <a:cs typeface="Calibri Light" panose="020F0302020204030204" pitchFamily="34" charset="0"/>
              </a:rPr>
              <a:t>Infracciones en materia de </a:t>
            </a:r>
            <a:r>
              <a:rPr lang="en-US" sz="2200" u="sng" dirty="0">
                <a:latin typeface="Calibri Light" panose="020F0302020204030204" pitchFamily="34" charset="0"/>
                <a:cs typeface="Calibri Light" panose="020F0302020204030204" pitchFamily="34" charset="0"/>
              </a:rPr>
              <a:t>seguridad social</a:t>
            </a:r>
            <a:r>
              <a:rPr lang="en-US" sz="2200" dirty="0">
                <a:latin typeface="Calibri Light" panose="020F0302020204030204" pitchFamily="34" charset="0"/>
                <a:cs typeface="Calibri Light" panose="020F0302020204030204" pitchFamily="34" charset="0"/>
              </a:rPr>
              <a:t>.</a:t>
            </a:r>
          </a:p>
          <a:p>
            <a:pPr algn="just">
              <a:buFont typeface="Wingdings" panose="05000000000000000000" pitchFamily="2" charset="2"/>
              <a:buChar char="§"/>
            </a:pPr>
            <a:r>
              <a:rPr lang="es-ES_tradnl" sz="2200" dirty="0">
                <a:latin typeface="Calibri Light" panose="020F0302020204030204" pitchFamily="34" charset="0"/>
                <a:cs typeface="Calibri Light" panose="020F0302020204030204" pitchFamily="34" charset="0"/>
              </a:rPr>
              <a:t>Infracciones a la </a:t>
            </a:r>
            <a:r>
              <a:rPr lang="es-ES_tradnl" sz="2200" u="sng" dirty="0">
                <a:latin typeface="Calibri Light" panose="020F0302020204030204" pitchFamily="34" charset="0"/>
                <a:cs typeface="Calibri Light" panose="020F0302020204030204" pitchFamily="34" charset="0"/>
              </a:rPr>
              <a:t>labor inspectiva</a:t>
            </a:r>
            <a:r>
              <a:rPr lang="es-ES_tradnl" sz="2200" dirty="0">
                <a:latin typeface="Calibri Light" panose="020F0302020204030204" pitchFamily="34" charset="0"/>
                <a:cs typeface="Calibri Light" panose="020F0302020204030204" pitchFamily="34" charset="0"/>
              </a:rPr>
              <a:t>. </a:t>
            </a:r>
          </a:p>
          <a:p>
            <a:pPr algn="just">
              <a:buFont typeface="Wingdings" panose="05000000000000000000" pitchFamily="2" charset="2"/>
              <a:buChar char="§"/>
            </a:pPr>
            <a:endParaRPr lang="en-US" sz="2000" dirty="0"/>
          </a:p>
          <a:p>
            <a:pPr algn="just">
              <a:buFont typeface="Wingdings" panose="05000000000000000000" pitchFamily="2" charset="2"/>
              <a:buChar char="§"/>
            </a:pPr>
            <a:endParaRPr lang="en-US" sz="2000" dirty="0"/>
          </a:p>
        </p:txBody>
      </p:sp>
      <p:pic>
        <p:nvPicPr>
          <p:cNvPr id="2" name="Imagen 1"/>
          <p:cNvPicPr>
            <a:picLocks noChangeAspect="1"/>
          </p:cNvPicPr>
          <p:nvPr/>
        </p:nvPicPr>
        <p:blipFill rotWithShape="1">
          <a:blip r:embed="rId3"/>
          <a:srcRect l="2932" t="6429" r="8551" b="8624"/>
          <a:stretch/>
        </p:blipFill>
        <p:spPr>
          <a:xfrm>
            <a:off x="8409061" y="1982624"/>
            <a:ext cx="2512463" cy="1316054"/>
          </a:xfrm>
          <a:prstGeom prst="rect">
            <a:avLst/>
          </a:prstGeom>
        </p:spPr>
      </p:pic>
    </p:spTree>
    <p:extLst>
      <p:ext uri="{BB962C8B-B14F-4D97-AF65-F5344CB8AC3E}">
        <p14:creationId xmlns:p14="http://schemas.microsoft.com/office/powerpoint/2010/main" val="3598768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52DC41-2ADE-4573-AA3D-45C6B55025A9}"/>
              </a:ext>
            </a:extLst>
          </p:cNvPr>
          <p:cNvSpPr>
            <a:spLocks noGrp="1"/>
          </p:cNvSpPr>
          <p:nvPr>
            <p:ph type="title"/>
          </p:nvPr>
        </p:nvSpPr>
        <p:spPr>
          <a:xfrm>
            <a:off x="3075887" y="240835"/>
            <a:ext cx="5623132" cy="1036337"/>
          </a:xfrm>
        </p:spPr>
        <p:txBody>
          <a:bodyPr>
            <a:normAutofit/>
          </a:bodyPr>
          <a:lstStyle/>
          <a:p>
            <a:pPr algn="ctr"/>
            <a:r>
              <a:rPr lang="es-ES" sz="2400" b="1" dirty="0">
                <a:solidFill>
                  <a:srgbClr val="002060"/>
                </a:solidFill>
              </a:rPr>
              <a:t>Requerimientos a través de </a:t>
            </a:r>
            <a:br>
              <a:rPr lang="es-ES" sz="2400" b="1" dirty="0">
                <a:solidFill>
                  <a:srgbClr val="002060"/>
                </a:solidFill>
              </a:rPr>
            </a:br>
            <a:r>
              <a:rPr lang="es-ES" sz="2400" b="1" dirty="0">
                <a:solidFill>
                  <a:srgbClr val="002060"/>
                </a:solidFill>
              </a:rPr>
              <a:t>Cartas Inductivas / Cartas Disuasivas</a:t>
            </a:r>
            <a:endParaRPr lang="es-PE" sz="2400" b="1" dirty="0">
              <a:solidFill>
                <a:srgbClr val="002060"/>
              </a:solidFill>
            </a:endParaRPr>
          </a:p>
        </p:txBody>
      </p:sp>
      <p:sp>
        <p:nvSpPr>
          <p:cNvPr id="5" name="CuadroTexto 4">
            <a:extLst>
              <a:ext uri="{FF2B5EF4-FFF2-40B4-BE49-F238E27FC236}">
                <a16:creationId xmlns:a16="http://schemas.microsoft.com/office/drawing/2014/main" id="{D21CAA5A-8B60-4649-9E68-014B159A8AC8}"/>
              </a:ext>
            </a:extLst>
          </p:cNvPr>
          <p:cNvSpPr txBox="1"/>
          <p:nvPr/>
        </p:nvSpPr>
        <p:spPr>
          <a:xfrm>
            <a:off x="4058653" y="1592459"/>
            <a:ext cx="3657600" cy="461665"/>
          </a:xfrm>
          <a:prstGeom prst="rect">
            <a:avLst/>
          </a:prstGeom>
          <a:noFill/>
        </p:spPr>
        <p:txBody>
          <a:bodyPr wrap="square" rtlCol="0">
            <a:spAutoFit/>
          </a:bodyPr>
          <a:lstStyle/>
          <a:p>
            <a:pPr algn="ctr"/>
            <a:r>
              <a:rPr lang="es-ES" sz="2400" b="1" dirty="0">
                <a:solidFill>
                  <a:schemeClr val="accent6">
                    <a:lumMod val="50000"/>
                  </a:schemeClr>
                </a:solidFill>
                <a:latin typeface="+mj-lt"/>
              </a:rPr>
              <a:t>ACCIONES </a:t>
            </a:r>
            <a:r>
              <a:rPr lang="es-ES" sz="2400" b="1" u="sng" dirty="0">
                <a:solidFill>
                  <a:srgbClr val="C00000"/>
                </a:solidFill>
                <a:latin typeface="+mj-lt"/>
              </a:rPr>
              <a:t>PREVIAS</a:t>
            </a:r>
            <a:r>
              <a:rPr lang="es-ES" sz="2400" b="1" dirty="0">
                <a:solidFill>
                  <a:schemeClr val="accent6">
                    <a:lumMod val="50000"/>
                  </a:schemeClr>
                </a:solidFill>
                <a:latin typeface="+mj-lt"/>
              </a:rPr>
              <a:t> DEL SIT</a:t>
            </a:r>
            <a:endParaRPr lang="es-PE" sz="2400" b="1" dirty="0">
              <a:solidFill>
                <a:schemeClr val="accent6">
                  <a:lumMod val="50000"/>
                </a:schemeClr>
              </a:solidFill>
              <a:latin typeface="+mj-lt"/>
            </a:endParaRPr>
          </a:p>
        </p:txBody>
      </p:sp>
      <p:sp>
        <p:nvSpPr>
          <p:cNvPr id="8" name="Rectángulo 7">
            <a:extLst>
              <a:ext uri="{FF2B5EF4-FFF2-40B4-BE49-F238E27FC236}">
                <a16:creationId xmlns:a16="http://schemas.microsoft.com/office/drawing/2014/main" id="{C57BA698-38A6-4CF2-BA06-4BC73F5504DD}"/>
              </a:ext>
            </a:extLst>
          </p:cNvPr>
          <p:cNvSpPr/>
          <p:nvPr/>
        </p:nvSpPr>
        <p:spPr>
          <a:xfrm>
            <a:off x="962527" y="2750675"/>
            <a:ext cx="3818020" cy="2308324"/>
          </a:xfrm>
          <a:prstGeom prst="rect">
            <a:avLst/>
          </a:prstGeom>
          <a:solidFill>
            <a:schemeClr val="accent1">
              <a:lumMod val="20000"/>
              <a:lumOff val="80000"/>
            </a:schemeClr>
          </a:solidFill>
          <a:ln>
            <a:solidFill>
              <a:schemeClr val="tx1"/>
            </a:solidFill>
          </a:ln>
        </p:spPr>
        <p:txBody>
          <a:bodyPr wrap="square">
            <a:spAutoFit/>
          </a:bodyPr>
          <a:lstStyle/>
          <a:p>
            <a:pPr algn="just"/>
            <a:r>
              <a:rPr lang="es-ES" b="1" dirty="0">
                <a:solidFill>
                  <a:srgbClr val="C00000"/>
                </a:solidFill>
                <a:latin typeface="+mj-lt"/>
              </a:rPr>
              <a:t>Cartas Inductivas</a:t>
            </a:r>
            <a:r>
              <a:rPr lang="es-ES" dirty="0">
                <a:solidFill>
                  <a:srgbClr val="000000"/>
                </a:solidFill>
                <a:latin typeface="+mj-lt"/>
              </a:rPr>
              <a:t>, a través de una casilla electrónica, acompañadas de un formulario de </a:t>
            </a:r>
            <a:r>
              <a:rPr lang="es-ES" u="sng" dirty="0">
                <a:solidFill>
                  <a:srgbClr val="000000"/>
                </a:solidFill>
                <a:latin typeface="+mj-lt"/>
              </a:rPr>
              <a:t>verificación del cumplimiento e implementación del Plan de vigilancia, prevención y control del Covid-19 en el trabajo</a:t>
            </a:r>
            <a:r>
              <a:rPr lang="es-ES" b="1" dirty="0">
                <a:solidFill>
                  <a:srgbClr val="000000"/>
                </a:solidFill>
                <a:latin typeface="+mj-lt"/>
              </a:rPr>
              <a:t>.</a:t>
            </a:r>
          </a:p>
          <a:p>
            <a:pPr algn="just"/>
            <a:endParaRPr lang="es-ES" b="1" dirty="0">
              <a:solidFill>
                <a:srgbClr val="000000"/>
              </a:solidFill>
              <a:latin typeface="+mj-lt"/>
            </a:endParaRPr>
          </a:p>
          <a:p>
            <a:pPr algn="ctr"/>
            <a:r>
              <a:rPr lang="es-ES" b="1" dirty="0">
                <a:solidFill>
                  <a:srgbClr val="000000"/>
                </a:solidFill>
                <a:latin typeface="+mj-lt"/>
              </a:rPr>
              <a:t>Plazo: </a:t>
            </a:r>
            <a:r>
              <a:rPr lang="es-ES" b="1" u="sng" dirty="0">
                <a:solidFill>
                  <a:srgbClr val="000000"/>
                </a:solidFill>
                <a:latin typeface="+mj-lt"/>
              </a:rPr>
              <a:t>10 días hábiles</a:t>
            </a:r>
            <a:r>
              <a:rPr lang="es-ES" b="1" dirty="0">
                <a:solidFill>
                  <a:srgbClr val="000000"/>
                </a:solidFill>
                <a:latin typeface="+mj-lt"/>
              </a:rPr>
              <a:t> </a:t>
            </a:r>
            <a:endParaRPr lang="es-PE" b="1" dirty="0">
              <a:latin typeface="+mj-lt"/>
            </a:endParaRPr>
          </a:p>
        </p:txBody>
      </p:sp>
      <p:sp>
        <p:nvSpPr>
          <p:cNvPr id="9" name="Rectángulo 8">
            <a:extLst>
              <a:ext uri="{FF2B5EF4-FFF2-40B4-BE49-F238E27FC236}">
                <a16:creationId xmlns:a16="http://schemas.microsoft.com/office/drawing/2014/main" id="{DE6BBFF7-CBF1-4633-A21B-9C4E80EFB5BF}"/>
              </a:ext>
            </a:extLst>
          </p:cNvPr>
          <p:cNvSpPr/>
          <p:nvPr/>
        </p:nvSpPr>
        <p:spPr>
          <a:xfrm>
            <a:off x="6657474" y="2442899"/>
            <a:ext cx="5165560" cy="3139321"/>
          </a:xfrm>
          <a:prstGeom prst="rect">
            <a:avLst/>
          </a:prstGeom>
          <a:solidFill>
            <a:schemeClr val="accent1">
              <a:lumMod val="20000"/>
              <a:lumOff val="80000"/>
            </a:schemeClr>
          </a:solidFill>
          <a:ln>
            <a:solidFill>
              <a:schemeClr val="tx1"/>
            </a:solidFill>
          </a:ln>
        </p:spPr>
        <p:txBody>
          <a:bodyPr wrap="square">
            <a:spAutoFit/>
          </a:bodyPr>
          <a:lstStyle/>
          <a:p>
            <a:pPr algn="just"/>
            <a:r>
              <a:rPr lang="es-ES" dirty="0">
                <a:solidFill>
                  <a:srgbClr val="000000"/>
                </a:solidFill>
                <a:latin typeface="+mj-lt"/>
              </a:rPr>
              <a:t>Luego de su evaluación confrontada con otras fuentes de información, como el SISCOVID, los resultados de las verificaciones efectuadas por otras entidades competentes y las denuncias reportadas permitirán remitir </a:t>
            </a:r>
            <a:r>
              <a:rPr lang="es-ES" b="1" dirty="0">
                <a:solidFill>
                  <a:srgbClr val="C00000"/>
                </a:solidFill>
                <a:latin typeface="+mj-lt"/>
              </a:rPr>
              <a:t>Cartas Disuasivas</a:t>
            </a:r>
            <a:r>
              <a:rPr lang="es-ES" dirty="0">
                <a:solidFill>
                  <a:srgbClr val="000000"/>
                </a:solidFill>
                <a:latin typeface="+mj-lt"/>
              </a:rPr>
              <a:t> a los empleadores que </a:t>
            </a:r>
            <a:r>
              <a:rPr lang="es-ES" u="sng" dirty="0">
                <a:solidFill>
                  <a:srgbClr val="000000"/>
                </a:solidFill>
                <a:latin typeface="+mj-lt"/>
              </a:rPr>
              <a:t>presentan graves inconsistencias o riesgos de vulneración normativa, a efecto que se sustente y documente la implementación del plan que se encuentra registrado</a:t>
            </a:r>
            <a:r>
              <a:rPr lang="es-ES" dirty="0">
                <a:solidFill>
                  <a:srgbClr val="000000"/>
                </a:solidFill>
                <a:latin typeface="+mj-lt"/>
              </a:rPr>
              <a:t>.</a:t>
            </a:r>
          </a:p>
          <a:p>
            <a:pPr algn="just"/>
            <a:endParaRPr lang="es-ES" dirty="0">
              <a:solidFill>
                <a:srgbClr val="000000"/>
              </a:solidFill>
              <a:latin typeface="+mj-lt"/>
            </a:endParaRPr>
          </a:p>
          <a:p>
            <a:pPr algn="ctr"/>
            <a:r>
              <a:rPr lang="es-ES" b="1" dirty="0">
                <a:solidFill>
                  <a:srgbClr val="000000"/>
                </a:solidFill>
                <a:latin typeface="+mj-lt"/>
              </a:rPr>
              <a:t>Plazo: </a:t>
            </a:r>
            <a:r>
              <a:rPr lang="es-ES" b="1" u="sng" dirty="0">
                <a:solidFill>
                  <a:srgbClr val="000000"/>
                </a:solidFill>
                <a:latin typeface="+mj-lt"/>
              </a:rPr>
              <a:t>5 días hábiles</a:t>
            </a:r>
            <a:endParaRPr lang="es-PE" b="1" u="sng" dirty="0">
              <a:latin typeface="+mj-lt"/>
            </a:endParaRPr>
          </a:p>
        </p:txBody>
      </p:sp>
      <p:cxnSp>
        <p:nvCxnSpPr>
          <p:cNvPr id="11" name="Conector recto de flecha 10">
            <a:extLst>
              <a:ext uri="{FF2B5EF4-FFF2-40B4-BE49-F238E27FC236}">
                <a16:creationId xmlns:a16="http://schemas.microsoft.com/office/drawing/2014/main" id="{7EB51783-2F67-486C-98B3-3BBC3326CBC5}"/>
              </a:ext>
            </a:extLst>
          </p:cNvPr>
          <p:cNvCxnSpPr>
            <a:cxnSpLocks/>
          </p:cNvCxnSpPr>
          <p:nvPr/>
        </p:nvCxnSpPr>
        <p:spPr>
          <a:xfrm flipV="1">
            <a:off x="4989094" y="2750675"/>
            <a:ext cx="1539893" cy="2308325"/>
          </a:xfrm>
          <a:prstGeom prst="straightConnector1">
            <a:avLst/>
          </a:prstGeom>
          <a:ln w="38100">
            <a:solidFill>
              <a:srgbClr val="C00000"/>
            </a:solidFill>
            <a:tailEnd type="triangle"/>
          </a:ln>
        </p:spPr>
        <p:style>
          <a:lnRef idx="3">
            <a:schemeClr val="dk1"/>
          </a:lnRef>
          <a:fillRef idx="0">
            <a:schemeClr val="dk1"/>
          </a:fillRef>
          <a:effectRef idx="2">
            <a:schemeClr val="dk1"/>
          </a:effectRef>
          <a:fontRef idx="minor">
            <a:schemeClr val="tx1"/>
          </a:fontRef>
        </p:style>
      </p:cxnSp>
      <p:pic>
        <p:nvPicPr>
          <p:cNvPr id="13" name="Picture 4" descr="3d person chocolate industry - Pesquisa Google | Imagens 3d ...">
            <a:extLst>
              <a:ext uri="{FF2B5EF4-FFF2-40B4-BE49-F238E27FC236}">
                <a16:creationId xmlns:a16="http://schemas.microsoft.com/office/drawing/2014/main" id="{9E38D738-E679-45B1-A547-A242B5B8E1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66" y="389943"/>
            <a:ext cx="2284400" cy="213813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4317694" y="6033331"/>
            <a:ext cx="3752053" cy="400110"/>
          </a:xfrm>
          <a:prstGeom prst="rect">
            <a:avLst/>
          </a:prstGeom>
          <a:noFill/>
        </p:spPr>
        <p:txBody>
          <a:bodyPr wrap="none" rtlCol="0">
            <a:spAutoFit/>
          </a:bodyPr>
          <a:lstStyle/>
          <a:p>
            <a:r>
              <a:rPr lang="es-PE" sz="2000" dirty="0">
                <a:solidFill>
                  <a:schemeClr val="accent6">
                    <a:lumMod val="50000"/>
                  </a:schemeClr>
                </a:solidFill>
              </a:rPr>
              <a:t>Se activa una </a:t>
            </a:r>
            <a:r>
              <a:rPr lang="es-PE" sz="2000" u="sng" dirty="0">
                <a:solidFill>
                  <a:schemeClr val="accent6">
                    <a:lumMod val="50000"/>
                  </a:schemeClr>
                </a:solidFill>
              </a:rPr>
              <a:t>Orden de Inspección</a:t>
            </a:r>
          </a:p>
        </p:txBody>
      </p:sp>
    </p:spTree>
    <p:extLst>
      <p:ext uri="{BB962C8B-B14F-4D97-AF65-F5344CB8AC3E}">
        <p14:creationId xmlns:p14="http://schemas.microsoft.com/office/powerpoint/2010/main" val="2136120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188645CD-9F02-4779-A9A3-478B2BCA1DDE}"/>
              </a:ext>
            </a:extLst>
          </p:cNvPr>
          <p:cNvPicPr>
            <a:picLocks noGrp="1" noChangeAspect="1"/>
          </p:cNvPicPr>
          <p:nvPr>
            <p:ph idx="1"/>
          </p:nvPr>
        </p:nvPicPr>
        <p:blipFill rotWithShape="1">
          <a:blip r:embed="rId2"/>
          <a:srcRect l="18494" t="10764" r="39636" b="6284"/>
          <a:stretch/>
        </p:blipFill>
        <p:spPr>
          <a:xfrm>
            <a:off x="721894" y="220579"/>
            <a:ext cx="10748211" cy="6416842"/>
          </a:xfrm>
          <a:prstGeom prst="rect">
            <a:avLst/>
          </a:prstGeom>
          <a:ln>
            <a:solidFill>
              <a:schemeClr val="tx1"/>
            </a:solidFill>
          </a:ln>
        </p:spPr>
      </p:pic>
      <p:cxnSp>
        <p:nvCxnSpPr>
          <p:cNvPr id="9" name="Conector recto 8">
            <a:extLst>
              <a:ext uri="{FF2B5EF4-FFF2-40B4-BE49-F238E27FC236}">
                <a16:creationId xmlns:a16="http://schemas.microsoft.com/office/drawing/2014/main" id="{E643938C-1B8F-4D5F-B7D9-83031C031712}"/>
              </a:ext>
            </a:extLst>
          </p:cNvPr>
          <p:cNvCxnSpPr>
            <a:cxnSpLocks/>
          </p:cNvCxnSpPr>
          <p:nvPr/>
        </p:nvCxnSpPr>
        <p:spPr>
          <a:xfrm>
            <a:off x="6545178" y="497305"/>
            <a:ext cx="1684422" cy="0"/>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4246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1B71165-D115-4B1C-A860-40979B9E8EEA}"/>
              </a:ext>
            </a:extLst>
          </p:cNvPr>
          <p:cNvPicPr>
            <a:picLocks noChangeAspect="1"/>
          </p:cNvPicPr>
          <p:nvPr/>
        </p:nvPicPr>
        <p:blipFill rotWithShape="1">
          <a:blip r:embed="rId2"/>
          <a:srcRect l="18290" t="10741" r="40789" b="9688"/>
          <a:stretch/>
        </p:blipFill>
        <p:spPr>
          <a:xfrm>
            <a:off x="962526" y="256673"/>
            <a:ext cx="10619874" cy="6416843"/>
          </a:xfrm>
          <a:prstGeom prst="rect">
            <a:avLst/>
          </a:prstGeom>
          <a:ln>
            <a:solidFill>
              <a:schemeClr val="tx1"/>
            </a:solidFill>
          </a:ln>
        </p:spPr>
      </p:pic>
      <p:cxnSp>
        <p:nvCxnSpPr>
          <p:cNvPr id="5" name="Conector recto 4">
            <a:extLst>
              <a:ext uri="{FF2B5EF4-FFF2-40B4-BE49-F238E27FC236}">
                <a16:creationId xmlns:a16="http://schemas.microsoft.com/office/drawing/2014/main" id="{9F8BA4EF-52D1-4730-B377-12C760B82C5C}"/>
              </a:ext>
            </a:extLst>
          </p:cNvPr>
          <p:cNvCxnSpPr>
            <a:cxnSpLocks/>
          </p:cNvCxnSpPr>
          <p:nvPr/>
        </p:nvCxnSpPr>
        <p:spPr>
          <a:xfrm>
            <a:off x="6882062" y="593558"/>
            <a:ext cx="1684422" cy="0"/>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2320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C9E8C4-91CA-47FA-BDC1-6F6E26D14A1B}"/>
              </a:ext>
            </a:extLst>
          </p:cNvPr>
          <p:cNvPicPr>
            <a:picLocks noChangeAspect="1"/>
          </p:cNvPicPr>
          <p:nvPr/>
        </p:nvPicPr>
        <p:blipFill rotWithShape="1">
          <a:blip r:embed="rId2"/>
          <a:srcRect l="18553" t="10742" r="41316" b="5475"/>
          <a:stretch/>
        </p:blipFill>
        <p:spPr>
          <a:xfrm>
            <a:off x="625643" y="224589"/>
            <a:ext cx="11101136" cy="6513095"/>
          </a:xfrm>
          <a:prstGeom prst="rect">
            <a:avLst/>
          </a:prstGeom>
          <a:ln>
            <a:solidFill>
              <a:schemeClr val="tx1"/>
            </a:solidFill>
          </a:ln>
        </p:spPr>
      </p:pic>
    </p:spTree>
    <p:extLst>
      <p:ext uri="{BB962C8B-B14F-4D97-AF65-F5344CB8AC3E}">
        <p14:creationId xmlns:p14="http://schemas.microsoft.com/office/powerpoint/2010/main" val="3313520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9945BED-FEAD-4191-88DD-2F7BB03B5E14}"/>
              </a:ext>
            </a:extLst>
          </p:cNvPr>
          <p:cNvSpPr/>
          <p:nvPr/>
        </p:nvSpPr>
        <p:spPr>
          <a:xfrm>
            <a:off x="3384400" y="1828035"/>
            <a:ext cx="7426030" cy="188909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just"/>
            <a:r>
              <a:rPr lang="es-ES" dirty="0"/>
              <a:t>El Inspector podrá exigir, de considerarlo pertinente y de acuerdo al principio de autonomía técnica y funcional, que el sujeto inspeccionado efectué, </a:t>
            </a:r>
            <a:r>
              <a:rPr lang="es-ES" b="1" u="sng" dirty="0">
                <a:solidFill>
                  <a:schemeClr val="tx1"/>
                </a:solidFill>
                <a:latin typeface="+mj-lt"/>
              </a:rPr>
              <a:t>a través de los medios tecnológicos un </a:t>
            </a:r>
            <a:r>
              <a:rPr lang="es-ES" b="1" u="sng" dirty="0">
                <a:solidFill>
                  <a:srgbClr val="C00000"/>
                </a:solidFill>
                <a:latin typeface="+mj-lt"/>
              </a:rPr>
              <a:t>recorrido</a:t>
            </a:r>
            <a:r>
              <a:rPr lang="es-ES" b="1" u="sng" dirty="0">
                <a:solidFill>
                  <a:schemeClr val="tx1"/>
                </a:solidFill>
                <a:latin typeface="+mj-lt"/>
              </a:rPr>
              <a:t> por las instalaciones del centro de trabajo</a:t>
            </a:r>
            <a:r>
              <a:rPr lang="es-ES" u="sng" dirty="0">
                <a:solidFill>
                  <a:schemeClr val="tx1"/>
                </a:solidFill>
              </a:rPr>
              <a:t>,</a:t>
            </a:r>
            <a:r>
              <a:rPr lang="es-ES" dirty="0"/>
              <a:t> salvaguardando la salud del servidor actuante de realizar un recorrido presencial, a fin de verificar las condiciones mínimas referidas a la prevención, vigilancia y control del COVID-19 en el </a:t>
            </a:r>
            <a:r>
              <a:rPr lang="es-PE" dirty="0"/>
              <a:t>trabajo.</a:t>
            </a:r>
            <a:endParaRPr lang="es-ES" sz="2000" dirty="0">
              <a:solidFill>
                <a:schemeClr val="tx1"/>
              </a:solidFill>
            </a:endParaRPr>
          </a:p>
        </p:txBody>
      </p:sp>
      <p:sp>
        <p:nvSpPr>
          <p:cNvPr id="9" name="Rectángulo 8">
            <a:extLst>
              <a:ext uri="{FF2B5EF4-FFF2-40B4-BE49-F238E27FC236}">
                <a16:creationId xmlns:a16="http://schemas.microsoft.com/office/drawing/2014/main" id="{01D7726A-B810-4D55-87E4-B6893BAA1BF7}"/>
              </a:ext>
            </a:extLst>
          </p:cNvPr>
          <p:cNvSpPr/>
          <p:nvPr/>
        </p:nvSpPr>
        <p:spPr>
          <a:xfrm>
            <a:off x="624108" y="4678272"/>
            <a:ext cx="7349118" cy="1602069"/>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just"/>
            <a:r>
              <a:rPr lang="es-ES" b="1" dirty="0">
                <a:latin typeface="+mj-lt"/>
              </a:rPr>
              <a:t>Las diligencias de </a:t>
            </a:r>
            <a:r>
              <a:rPr lang="es-ES" b="1" u="sng" dirty="0">
                <a:solidFill>
                  <a:srgbClr val="C00000"/>
                </a:solidFill>
                <a:latin typeface="+mj-lt"/>
              </a:rPr>
              <a:t>comparecencia</a:t>
            </a:r>
            <a:r>
              <a:rPr lang="es-ES" b="1" dirty="0">
                <a:latin typeface="+mj-lt"/>
              </a:rPr>
              <a:t> </a:t>
            </a:r>
            <a:r>
              <a:rPr lang="es-ES" dirty="0"/>
              <a:t>se realizan conforme a la LGIT y el RLGIT, en concordancia con el T.U.O. de la LPAG. Dicha modalidad de actuación puede llevarse a cabo, a </a:t>
            </a:r>
            <a:r>
              <a:rPr lang="es-ES" b="1" u="sng" dirty="0">
                <a:solidFill>
                  <a:schemeClr val="tx1"/>
                </a:solidFill>
                <a:latin typeface="+mj-lt"/>
              </a:rPr>
              <a:t>través del uso de las tecnologías de la información y comunicaciones</a:t>
            </a:r>
            <a:r>
              <a:rPr lang="es-ES" dirty="0">
                <a:solidFill>
                  <a:schemeClr val="tx1"/>
                </a:solidFill>
                <a:latin typeface="+mj-lt"/>
              </a:rPr>
              <a:t>.</a:t>
            </a:r>
            <a:endParaRPr lang="es-ES" sz="2000" dirty="0">
              <a:solidFill>
                <a:schemeClr val="tx1"/>
              </a:solidFill>
              <a:latin typeface="+mj-lt"/>
            </a:endParaRPr>
          </a:p>
        </p:txBody>
      </p:sp>
      <p:sp>
        <p:nvSpPr>
          <p:cNvPr id="10" name="Título 1">
            <a:extLst>
              <a:ext uri="{FF2B5EF4-FFF2-40B4-BE49-F238E27FC236}">
                <a16:creationId xmlns:a16="http://schemas.microsoft.com/office/drawing/2014/main" id="{3B90A189-DCE8-41E4-BCB4-DDD539645657}"/>
              </a:ext>
            </a:extLst>
          </p:cNvPr>
          <p:cNvSpPr txBox="1">
            <a:spLocks/>
          </p:cNvSpPr>
          <p:nvPr/>
        </p:nvSpPr>
        <p:spPr>
          <a:xfrm>
            <a:off x="2379708" y="434251"/>
            <a:ext cx="8246691" cy="10820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b="1" dirty="0">
                <a:solidFill>
                  <a:srgbClr val="002060"/>
                </a:solidFill>
              </a:rPr>
              <a:t>¿Cuáles son las fiscalizaciones de </a:t>
            </a:r>
            <a:r>
              <a:rPr lang="es-ES" sz="2600" b="1" u="sng" dirty="0">
                <a:solidFill>
                  <a:srgbClr val="002060"/>
                </a:solidFill>
              </a:rPr>
              <a:t>obligaciones laborales</a:t>
            </a:r>
            <a:r>
              <a:rPr lang="es-ES" sz="2600" b="1" dirty="0">
                <a:solidFill>
                  <a:srgbClr val="002060"/>
                </a:solidFill>
              </a:rPr>
              <a:t> durante la Emergencia?</a:t>
            </a:r>
            <a:endParaRPr lang="es-PE" sz="2600" b="1" dirty="0">
              <a:solidFill>
                <a:srgbClr val="002060"/>
              </a:solidFill>
            </a:endParaRPr>
          </a:p>
        </p:txBody>
      </p:sp>
      <p:pic>
        <p:nvPicPr>
          <p:cNvPr id="4" name="Imagen 3"/>
          <p:cNvPicPr>
            <a:picLocks noChangeAspect="1"/>
          </p:cNvPicPr>
          <p:nvPr/>
        </p:nvPicPr>
        <p:blipFill rotWithShape="1">
          <a:blip r:embed="rId2"/>
          <a:srcRect t="5267" r="5518"/>
          <a:stretch/>
        </p:blipFill>
        <p:spPr>
          <a:xfrm>
            <a:off x="519344" y="1536445"/>
            <a:ext cx="2379708" cy="2760826"/>
          </a:xfrm>
          <a:prstGeom prst="rect">
            <a:avLst/>
          </a:prstGeom>
        </p:spPr>
      </p:pic>
      <p:pic>
        <p:nvPicPr>
          <p:cNvPr id="5" name="Imagen 4"/>
          <p:cNvPicPr>
            <a:picLocks noChangeAspect="1"/>
          </p:cNvPicPr>
          <p:nvPr/>
        </p:nvPicPr>
        <p:blipFill>
          <a:blip r:embed="rId3"/>
          <a:stretch>
            <a:fillRect/>
          </a:stretch>
        </p:blipFill>
        <p:spPr>
          <a:xfrm>
            <a:off x="8787985" y="4512179"/>
            <a:ext cx="2236090" cy="1888621"/>
          </a:xfrm>
          <a:prstGeom prst="rect">
            <a:avLst/>
          </a:prstGeom>
        </p:spPr>
      </p:pic>
    </p:spTree>
    <p:extLst>
      <p:ext uri="{BB962C8B-B14F-4D97-AF65-F5344CB8AC3E}">
        <p14:creationId xmlns:p14="http://schemas.microsoft.com/office/powerpoint/2010/main" val="389130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0A189-DCE8-41E4-BCB4-DDD539645657}"/>
              </a:ext>
            </a:extLst>
          </p:cNvPr>
          <p:cNvSpPr>
            <a:spLocks noGrp="1"/>
          </p:cNvSpPr>
          <p:nvPr>
            <p:ph type="title"/>
          </p:nvPr>
        </p:nvSpPr>
        <p:spPr>
          <a:xfrm>
            <a:off x="2876647" y="369328"/>
            <a:ext cx="7409201" cy="731955"/>
          </a:xfrm>
        </p:spPr>
        <p:txBody>
          <a:bodyPr>
            <a:noAutofit/>
          </a:bodyPr>
          <a:lstStyle/>
          <a:p>
            <a:pPr algn="ctr"/>
            <a:r>
              <a:rPr lang="es-ES" sz="2600" b="1" dirty="0">
                <a:solidFill>
                  <a:srgbClr val="002060"/>
                </a:solidFill>
              </a:rPr>
              <a:t>¿Qué </a:t>
            </a:r>
            <a:r>
              <a:rPr lang="es-ES" sz="2600" b="1" dirty="0"/>
              <a:t>“</a:t>
            </a:r>
            <a:r>
              <a:rPr lang="es-ES" sz="2600" b="1" u="sng" dirty="0"/>
              <a:t>obligaciones Covid-19</a:t>
            </a:r>
            <a:r>
              <a:rPr lang="es-ES" sz="2600" b="1" dirty="0"/>
              <a:t>” </a:t>
            </a:r>
            <a:r>
              <a:rPr lang="es-ES" sz="2600" b="1" dirty="0">
                <a:solidFill>
                  <a:srgbClr val="002060"/>
                </a:solidFill>
              </a:rPr>
              <a:t>pueden ser fiscalizadas?</a:t>
            </a:r>
            <a:endParaRPr lang="es-PE" sz="2600" b="1" dirty="0">
              <a:solidFill>
                <a:srgbClr val="002060"/>
              </a:solidFill>
            </a:endParaRPr>
          </a:p>
        </p:txBody>
      </p:sp>
      <p:sp>
        <p:nvSpPr>
          <p:cNvPr id="6" name="Rectángulo 5">
            <a:extLst>
              <a:ext uri="{FF2B5EF4-FFF2-40B4-BE49-F238E27FC236}">
                <a16:creationId xmlns:a16="http://schemas.microsoft.com/office/drawing/2014/main" id="{7B4BFC05-C6B3-4B86-B95B-5D3F27DE42C7}"/>
              </a:ext>
            </a:extLst>
          </p:cNvPr>
          <p:cNvSpPr/>
          <p:nvPr/>
        </p:nvSpPr>
        <p:spPr>
          <a:xfrm>
            <a:off x="5677257" y="1452180"/>
            <a:ext cx="5805054" cy="1202338"/>
          </a:xfrm>
          <a:prstGeom prst="rect">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b="1" dirty="0">
                <a:solidFill>
                  <a:schemeClr val="accent6">
                    <a:lumMod val="50000"/>
                  </a:schemeClr>
                </a:solidFill>
                <a:latin typeface="+mj-lt"/>
              </a:rPr>
              <a:t>7.2. PRIORIZACIÓN DE LA LABOR INSPECTIVA</a:t>
            </a:r>
          </a:p>
          <a:p>
            <a:pPr algn="just"/>
            <a:r>
              <a:rPr lang="es-ES" dirty="0">
                <a:latin typeface="+mj-lt"/>
              </a:rPr>
              <a:t>c) </a:t>
            </a:r>
            <a:r>
              <a:rPr lang="es-ES" dirty="0"/>
              <a:t>Verificación de hechos sobre suspensión perfecta de labores prevista por el Decreto de </a:t>
            </a:r>
            <a:r>
              <a:rPr lang="es-PE" dirty="0"/>
              <a:t>Urgencia N° 038 2020.</a:t>
            </a:r>
            <a:endParaRPr lang="es-PE" dirty="0">
              <a:latin typeface="+mj-lt"/>
            </a:endParaRPr>
          </a:p>
        </p:txBody>
      </p:sp>
      <p:sp>
        <p:nvSpPr>
          <p:cNvPr id="7" name="Rectángulo 6">
            <a:extLst>
              <a:ext uri="{FF2B5EF4-FFF2-40B4-BE49-F238E27FC236}">
                <a16:creationId xmlns:a16="http://schemas.microsoft.com/office/drawing/2014/main" id="{075462A7-E411-4022-A088-701ED258CBE2}"/>
              </a:ext>
            </a:extLst>
          </p:cNvPr>
          <p:cNvSpPr/>
          <p:nvPr/>
        </p:nvSpPr>
        <p:spPr>
          <a:xfrm>
            <a:off x="5723384" y="3077775"/>
            <a:ext cx="5805054" cy="1738680"/>
          </a:xfrm>
          <a:prstGeom prst="rect">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b="1" dirty="0">
                <a:solidFill>
                  <a:schemeClr val="accent6">
                    <a:lumMod val="50000"/>
                  </a:schemeClr>
                </a:solidFill>
                <a:latin typeface="+mj-lt"/>
              </a:rPr>
              <a:t>7.2. PRIORIZACIÓN DE LA LABOR INSPECTIVA</a:t>
            </a:r>
          </a:p>
          <a:p>
            <a:pPr algn="just"/>
            <a:r>
              <a:rPr lang="es-ES" dirty="0">
                <a:latin typeface="+mj-lt"/>
              </a:rPr>
              <a:t>g) </a:t>
            </a:r>
            <a:r>
              <a:rPr lang="es-ES" dirty="0"/>
              <a:t>Prestación laboral para empleadores que desarrollan la producción de bienes o brindan </a:t>
            </a:r>
            <a:r>
              <a:rPr lang="es-PE" dirty="0"/>
              <a:t>servicios esenciales, así como actividades no esenciales o adicionales que no están autorizadas o no se </a:t>
            </a:r>
            <a:r>
              <a:rPr lang="es-ES" dirty="0"/>
              <a:t>encuentran comprendidas en la reanudación de labores.</a:t>
            </a:r>
            <a:endParaRPr lang="es-PE" dirty="0">
              <a:latin typeface="+mj-lt"/>
            </a:endParaRPr>
          </a:p>
        </p:txBody>
      </p:sp>
      <p:sp>
        <p:nvSpPr>
          <p:cNvPr id="8" name="Rectángulo 7">
            <a:extLst>
              <a:ext uri="{FF2B5EF4-FFF2-40B4-BE49-F238E27FC236}">
                <a16:creationId xmlns:a16="http://schemas.microsoft.com/office/drawing/2014/main" id="{DD535B12-4D66-4F30-B969-155F18D612FD}"/>
              </a:ext>
            </a:extLst>
          </p:cNvPr>
          <p:cNvSpPr/>
          <p:nvPr/>
        </p:nvSpPr>
        <p:spPr>
          <a:xfrm>
            <a:off x="5723384" y="5239712"/>
            <a:ext cx="5852552" cy="980586"/>
          </a:xfrm>
          <a:prstGeom prst="rect">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b="1" dirty="0">
                <a:solidFill>
                  <a:schemeClr val="accent6">
                    <a:lumMod val="50000"/>
                  </a:schemeClr>
                </a:solidFill>
                <a:latin typeface="+mj-lt"/>
              </a:rPr>
              <a:t>7.2. PRIORIZACIÓN DE LA LABOR INSPECTIVA</a:t>
            </a:r>
          </a:p>
          <a:p>
            <a:pPr algn="just"/>
            <a:r>
              <a:rPr lang="es-ES" dirty="0">
                <a:latin typeface="+mj-lt"/>
              </a:rPr>
              <a:t>h) </a:t>
            </a:r>
            <a:r>
              <a:rPr lang="es-ES" dirty="0"/>
              <a:t>Verificación de la Declaración Jurada de asunción de responsabilidad voluntaria.</a:t>
            </a:r>
            <a:endParaRPr lang="es-PE" dirty="0">
              <a:latin typeface="+mj-lt"/>
            </a:endParaRPr>
          </a:p>
        </p:txBody>
      </p:sp>
      <p:sp>
        <p:nvSpPr>
          <p:cNvPr id="11" name="Flecha: a la derecha 10">
            <a:extLst>
              <a:ext uri="{FF2B5EF4-FFF2-40B4-BE49-F238E27FC236}">
                <a16:creationId xmlns:a16="http://schemas.microsoft.com/office/drawing/2014/main" id="{C029F745-A821-4424-BD81-8E33F1D8FFA0}"/>
              </a:ext>
            </a:extLst>
          </p:cNvPr>
          <p:cNvSpPr/>
          <p:nvPr/>
        </p:nvSpPr>
        <p:spPr>
          <a:xfrm>
            <a:off x="4329409" y="3485368"/>
            <a:ext cx="1371600" cy="402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a la derecha 11">
            <a:extLst>
              <a:ext uri="{FF2B5EF4-FFF2-40B4-BE49-F238E27FC236}">
                <a16:creationId xmlns:a16="http://schemas.microsoft.com/office/drawing/2014/main" id="{1AEE399F-1ECD-485F-9B63-FB43C5CF5B2B}"/>
              </a:ext>
            </a:extLst>
          </p:cNvPr>
          <p:cNvSpPr/>
          <p:nvPr/>
        </p:nvSpPr>
        <p:spPr>
          <a:xfrm rot="19853889">
            <a:off x="4252365" y="2344674"/>
            <a:ext cx="1465777" cy="402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4" name="Picture 4" descr="Imágenes, fotos de stock y vectores sobre Magnifying Lens Man ...">
            <a:extLst>
              <a:ext uri="{FF2B5EF4-FFF2-40B4-BE49-F238E27FC236}">
                <a16:creationId xmlns:a16="http://schemas.microsoft.com/office/drawing/2014/main" id="{5967E8F8-718D-4D3D-841E-07B143FB4F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22"/>
          <a:stretch/>
        </p:blipFill>
        <p:spPr bwMode="auto">
          <a:xfrm>
            <a:off x="523972" y="1142154"/>
            <a:ext cx="2352675" cy="1562033"/>
          </a:xfrm>
          <a:prstGeom prst="rect">
            <a:avLst/>
          </a:prstGeom>
          <a:noFill/>
          <a:extLst>
            <a:ext uri="{909E8E84-426E-40DD-AFC4-6F175D3DCCD1}">
              <a14:hiddenFill xmlns:a14="http://schemas.microsoft.com/office/drawing/2010/main">
                <a:solidFill>
                  <a:srgbClr val="FFFFFF"/>
                </a:solidFill>
              </a14:hiddenFill>
            </a:ext>
          </a:extLst>
        </p:spPr>
      </p:pic>
      <p:sp>
        <p:nvSpPr>
          <p:cNvPr id="15" name="Flecha: a la derecha 14">
            <a:extLst>
              <a:ext uri="{FF2B5EF4-FFF2-40B4-BE49-F238E27FC236}">
                <a16:creationId xmlns:a16="http://schemas.microsoft.com/office/drawing/2014/main" id="{F8AC6819-ABF7-47F3-A134-7B22CDB49050}"/>
              </a:ext>
            </a:extLst>
          </p:cNvPr>
          <p:cNvSpPr/>
          <p:nvPr/>
        </p:nvSpPr>
        <p:spPr>
          <a:xfrm rot="1853110">
            <a:off x="4251382" y="4938684"/>
            <a:ext cx="1421614" cy="40931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Rectángulo 12">
            <a:extLst>
              <a:ext uri="{FF2B5EF4-FFF2-40B4-BE49-F238E27FC236}">
                <a16:creationId xmlns:a16="http://schemas.microsoft.com/office/drawing/2014/main" id="{66DEB3BC-1654-4D34-AEE7-AC37E96CF1EB}"/>
              </a:ext>
            </a:extLst>
          </p:cNvPr>
          <p:cNvSpPr/>
          <p:nvPr/>
        </p:nvSpPr>
        <p:spPr>
          <a:xfrm>
            <a:off x="395601" y="2784990"/>
            <a:ext cx="3805393" cy="2204815"/>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r>
              <a:rPr lang="es-ES" sz="2000" b="1" dirty="0">
                <a:solidFill>
                  <a:schemeClr val="bg1"/>
                </a:solidFill>
                <a:latin typeface="+mj-lt"/>
              </a:rPr>
              <a:t>R.S. N° 103-2020-SUNAFIL</a:t>
            </a:r>
            <a:r>
              <a:rPr lang="es-ES" sz="2000" dirty="0">
                <a:solidFill>
                  <a:schemeClr val="bg1"/>
                </a:solidFill>
                <a:latin typeface="+mj-lt"/>
              </a:rPr>
              <a:t/>
            </a:r>
            <a:br>
              <a:rPr lang="es-ES" sz="2000" dirty="0">
                <a:solidFill>
                  <a:schemeClr val="bg1"/>
                </a:solidFill>
                <a:latin typeface="+mj-lt"/>
              </a:rPr>
            </a:br>
            <a:r>
              <a:rPr lang="es-ES" sz="2000" b="1" dirty="0">
                <a:solidFill>
                  <a:schemeClr val="bg1"/>
                </a:solidFill>
                <a:latin typeface="+mj-lt"/>
              </a:rPr>
              <a:t>(10-07-2020)</a:t>
            </a:r>
            <a:br>
              <a:rPr lang="es-ES" sz="2000" b="1" dirty="0">
                <a:solidFill>
                  <a:schemeClr val="bg1"/>
                </a:solidFill>
                <a:latin typeface="+mj-lt"/>
              </a:rPr>
            </a:br>
            <a:r>
              <a:rPr lang="es-ES" sz="2000" b="1" dirty="0">
                <a:solidFill>
                  <a:schemeClr val="bg1"/>
                </a:solidFill>
                <a:latin typeface="+mj-lt"/>
              </a:rPr>
              <a:t>v2. Protocolo sobre el ejercicio de la función inspectiva en la Emergencia Sanitaria y Nacional a consecuencia del COVID-19</a:t>
            </a:r>
            <a:endParaRPr lang="es-PE" sz="2000" b="1" dirty="0">
              <a:solidFill>
                <a:schemeClr val="bg1"/>
              </a:solidFill>
              <a:latin typeface="+mj-lt"/>
            </a:endParaRPr>
          </a:p>
        </p:txBody>
      </p:sp>
    </p:spTree>
    <p:extLst>
      <p:ext uri="{BB962C8B-B14F-4D97-AF65-F5344CB8AC3E}">
        <p14:creationId xmlns:p14="http://schemas.microsoft.com/office/powerpoint/2010/main" val="37517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6DEB3BC-1654-4D34-AEE7-AC37E96CF1EB}"/>
              </a:ext>
            </a:extLst>
          </p:cNvPr>
          <p:cNvSpPr/>
          <p:nvPr/>
        </p:nvSpPr>
        <p:spPr>
          <a:xfrm>
            <a:off x="532231" y="2452009"/>
            <a:ext cx="3511136" cy="2969608"/>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r>
              <a:rPr lang="es-ES" sz="2000" b="1" dirty="0">
                <a:solidFill>
                  <a:schemeClr val="bg1"/>
                </a:solidFill>
                <a:latin typeface="+mj-lt"/>
              </a:rPr>
              <a:t>R.S. N° 103-2020-SUNAFIL</a:t>
            </a:r>
            <a:r>
              <a:rPr lang="es-ES" sz="2000" dirty="0">
                <a:solidFill>
                  <a:schemeClr val="bg1"/>
                </a:solidFill>
                <a:latin typeface="+mj-lt"/>
              </a:rPr>
              <a:t/>
            </a:r>
            <a:br>
              <a:rPr lang="es-ES" sz="2000" dirty="0">
                <a:solidFill>
                  <a:schemeClr val="bg1"/>
                </a:solidFill>
                <a:latin typeface="+mj-lt"/>
              </a:rPr>
            </a:br>
            <a:r>
              <a:rPr lang="es-ES" sz="2000" dirty="0">
                <a:solidFill>
                  <a:schemeClr val="bg1"/>
                </a:solidFill>
                <a:latin typeface="+mj-lt"/>
              </a:rPr>
              <a:t>(10-07-2020)</a:t>
            </a:r>
            <a:br>
              <a:rPr lang="es-ES" sz="2000" dirty="0">
                <a:solidFill>
                  <a:schemeClr val="bg1"/>
                </a:solidFill>
                <a:latin typeface="+mj-lt"/>
              </a:rPr>
            </a:br>
            <a:r>
              <a:rPr lang="es-ES" sz="2000" b="1" dirty="0">
                <a:solidFill>
                  <a:schemeClr val="bg1"/>
                </a:solidFill>
                <a:latin typeface="+mj-lt"/>
              </a:rPr>
              <a:t>Protocolo sobre el ejercicio de la función inspectiva en la Emergencia Sanitaria y Nacional a consecuencia del COVID-19</a:t>
            </a:r>
            <a:endParaRPr lang="es-PE" sz="2000" b="1" dirty="0">
              <a:solidFill>
                <a:schemeClr val="bg1"/>
              </a:solidFill>
              <a:latin typeface="+mj-lt"/>
            </a:endParaRPr>
          </a:p>
        </p:txBody>
      </p:sp>
      <p:sp>
        <p:nvSpPr>
          <p:cNvPr id="11" name="Flecha: a la derecha 10">
            <a:extLst>
              <a:ext uri="{FF2B5EF4-FFF2-40B4-BE49-F238E27FC236}">
                <a16:creationId xmlns:a16="http://schemas.microsoft.com/office/drawing/2014/main" id="{C029F745-A821-4424-BD81-8E33F1D8FFA0}"/>
              </a:ext>
            </a:extLst>
          </p:cNvPr>
          <p:cNvSpPr/>
          <p:nvPr/>
        </p:nvSpPr>
        <p:spPr>
          <a:xfrm>
            <a:off x="4214370" y="3039483"/>
            <a:ext cx="1371600" cy="402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a la derecha 11">
            <a:extLst>
              <a:ext uri="{FF2B5EF4-FFF2-40B4-BE49-F238E27FC236}">
                <a16:creationId xmlns:a16="http://schemas.microsoft.com/office/drawing/2014/main" id="{1AEE399F-1ECD-485F-9B63-FB43C5CF5B2B}"/>
              </a:ext>
            </a:extLst>
          </p:cNvPr>
          <p:cNvSpPr/>
          <p:nvPr/>
        </p:nvSpPr>
        <p:spPr>
          <a:xfrm rot="19853889">
            <a:off x="4170239" y="2232346"/>
            <a:ext cx="1371600" cy="402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Flecha: a la derecha 12">
            <a:extLst>
              <a:ext uri="{FF2B5EF4-FFF2-40B4-BE49-F238E27FC236}">
                <a16:creationId xmlns:a16="http://schemas.microsoft.com/office/drawing/2014/main" id="{D39C13BA-CB02-437E-B2AC-5FFADF891384}"/>
              </a:ext>
            </a:extLst>
          </p:cNvPr>
          <p:cNvSpPr/>
          <p:nvPr/>
        </p:nvSpPr>
        <p:spPr>
          <a:xfrm rot="1469289">
            <a:off x="4180681" y="4918171"/>
            <a:ext cx="1371600" cy="402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4" name="Picture 4" descr="Imágenes, fotos de stock y vectores sobre Magnifying Lens Man ...">
            <a:extLst>
              <a:ext uri="{FF2B5EF4-FFF2-40B4-BE49-F238E27FC236}">
                <a16:creationId xmlns:a16="http://schemas.microsoft.com/office/drawing/2014/main" id="{5967E8F8-718D-4D3D-841E-07B143FB4F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22"/>
          <a:stretch/>
        </p:blipFill>
        <p:spPr bwMode="auto">
          <a:xfrm>
            <a:off x="1494159" y="1021052"/>
            <a:ext cx="2163442" cy="1378172"/>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B40274A1-BF61-43BC-92B8-B42C68FF816F}"/>
              </a:ext>
            </a:extLst>
          </p:cNvPr>
          <p:cNvSpPr/>
          <p:nvPr/>
        </p:nvSpPr>
        <p:spPr>
          <a:xfrm>
            <a:off x="5668710" y="929121"/>
            <a:ext cx="5852552" cy="1562034"/>
          </a:xfrm>
          <a:prstGeom prst="rect">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sz="1600" b="1" dirty="0">
                <a:solidFill>
                  <a:schemeClr val="accent6">
                    <a:lumMod val="50000"/>
                  </a:schemeClr>
                </a:solidFill>
                <a:latin typeface="+mj-lt"/>
              </a:rPr>
              <a:t>7.2. PRIORIZACIÓN DE LA LABOR INSPECTIVA</a:t>
            </a:r>
          </a:p>
          <a:p>
            <a:pPr algn="just"/>
            <a:r>
              <a:rPr lang="es-ES" sz="1600" dirty="0"/>
              <a:t>i) Verificación de la </a:t>
            </a:r>
            <a:r>
              <a:rPr lang="es-ES" sz="1600" u="sng" dirty="0"/>
              <a:t>aprobación e implementación del Plan</a:t>
            </a:r>
            <a:r>
              <a:rPr lang="es-ES" sz="1600" dirty="0"/>
              <a:t> para la vigilancia, prevención y control de COVID-19 en el trabajo, en atención a la Fase de Reanudación de Actividades y aquellos que brindan servicios y bienes esenciales.</a:t>
            </a:r>
            <a:endParaRPr lang="es-PE" sz="1600" dirty="0">
              <a:latin typeface="+mj-lt"/>
            </a:endParaRPr>
          </a:p>
        </p:txBody>
      </p:sp>
      <p:sp>
        <p:nvSpPr>
          <p:cNvPr id="16" name="Rectángulo 15">
            <a:extLst>
              <a:ext uri="{FF2B5EF4-FFF2-40B4-BE49-F238E27FC236}">
                <a16:creationId xmlns:a16="http://schemas.microsoft.com/office/drawing/2014/main" id="{7B40FE4C-6C14-4A38-8FE7-4E7C19CA237D}"/>
              </a:ext>
            </a:extLst>
          </p:cNvPr>
          <p:cNvSpPr/>
          <p:nvPr/>
        </p:nvSpPr>
        <p:spPr>
          <a:xfrm>
            <a:off x="5691086" y="2666750"/>
            <a:ext cx="5789435" cy="1099809"/>
          </a:xfrm>
          <a:prstGeom prst="rect">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sz="1600" b="1" dirty="0">
                <a:solidFill>
                  <a:schemeClr val="accent6">
                    <a:lumMod val="50000"/>
                  </a:schemeClr>
                </a:solidFill>
                <a:latin typeface="+mj-lt"/>
              </a:rPr>
              <a:t>7.2. PRIORIZACIÓN DE LA LABOR INSPECTIVA</a:t>
            </a:r>
          </a:p>
          <a:p>
            <a:pPr algn="just"/>
            <a:r>
              <a:rPr lang="es-ES" sz="1600" dirty="0"/>
              <a:t>j) La aplicación del </a:t>
            </a:r>
            <a:r>
              <a:rPr lang="es-ES" sz="1600" u="sng" dirty="0"/>
              <a:t>trabajo remoto</a:t>
            </a:r>
            <a:r>
              <a:rPr lang="es-ES" sz="1600" dirty="0"/>
              <a:t> en los trabajadores del grupo de riesgo.</a:t>
            </a:r>
            <a:endParaRPr lang="es-PE" sz="1600" dirty="0">
              <a:latin typeface="+mj-lt"/>
            </a:endParaRPr>
          </a:p>
        </p:txBody>
      </p:sp>
      <p:sp>
        <p:nvSpPr>
          <p:cNvPr id="17" name="Rectángulo 16">
            <a:extLst>
              <a:ext uri="{FF2B5EF4-FFF2-40B4-BE49-F238E27FC236}">
                <a16:creationId xmlns:a16="http://schemas.microsoft.com/office/drawing/2014/main" id="{A903B4A4-C777-4234-84BE-233F2FE50A0D}"/>
              </a:ext>
            </a:extLst>
          </p:cNvPr>
          <p:cNvSpPr/>
          <p:nvPr/>
        </p:nvSpPr>
        <p:spPr>
          <a:xfrm>
            <a:off x="5668710" y="3936813"/>
            <a:ext cx="5789435" cy="1099809"/>
          </a:xfrm>
          <a:prstGeom prst="rect">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sz="1600" b="1" dirty="0">
                <a:solidFill>
                  <a:schemeClr val="accent6">
                    <a:lumMod val="50000"/>
                  </a:schemeClr>
                </a:solidFill>
                <a:latin typeface="+mj-lt"/>
              </a:rPr>
              <a:t>7.2. PRIORIZACIÓN DE LA LABOR INSPECTIVA</a:t>
            </a:r>
          </a:p>
          <a:p>
            <a:pPr algn="just"/>
            <a:r>
              <a:rPr lang="es-ES" sz="1600" dirty="0">
                <a:latin typeface="+mj-lt"/>
              </a:rPr>
              <a:t>K) </a:t>
            </a:r>
            <a:r>
              <a:rPr lang="es-ES" sz="1600" u="sng" dirty="0">
                <a:solidFill>
                  <a:schemeClr val="tx1"/>
                </a:solidFill>
              </a:rPr>
              <a:t>Otorgamiento de la LCHC</a:t>
            </a:r>
            <a:r>
              <a:rPr lang="es-ES" sz="1600" dirty="0">
                <a:solidFill>
                  <a:schemeClr val="tx1"/>
                </a:solidFill>
              </a:rPr>
              <a:t>, </a:t>
            </a:r>
            <a:r>
              <a:rPr lang="es-ES" sz="1600" dirty="0"/>
              <a:t>cuando la naturaleza de las labores que realizan los trabajadores no sea compatible con el trabajo remoto, mientras dure la emergencia.</a:t>
            </a:r>
            <a:endParaRPr lang="es-PE" sz="1600" dirty="0"/>
          </a:p>
        </p:txBody>
      </p:sp>
      <p:sp>
        <p:nvSpPr>
          <p:cNvPr id="18" name="Rectángulo 17">
            <a:extLst>
              <a:ext uri="{FF2B5EF4-FFF2-40B4-BE49-F238E27FC236}">
                <a16:creationId xmlns:a16="http://schemas.microsoft.com/office/drawing/2014/main" id="{31332483-60D7-41D2-95E9-7BCFE6969230}"/>
              </a:ext>
            </a:extLst>
          </p:cNvPr>
          <p:cNvSpPr/>
          <p:nvPr/>
        </p:nvSpPr>
        <p:spPr>
          <a:xfrm>
            <a:off x="5668710" y="5251202"/>
            <a:ext cx="5789435" cy="1435348"/>
          </a:xfrm>
          <a:prstGeom prst="rect">
            <a:avLst/>
          </a:prstGeom>
          <a:solidFill>
            <a:schemeClr val="accent3">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sz="1600" b="1" dirty="0">
                <a:solidFill>
                  <a:schemeClr val="accent6">
                    <a:lumMod val="50000"/>
                  </a:schemeClr>
                </a:solidFill>
                <a:latin typeface="+mj-lt"/>
              </a:rPr>
              <a:t>7.2. PRIORIZACIÓN DE LA LABOR INSPECTIVA</a:t>
            </a:r>
          </a:p>
          <a:p>
            <a:pPr algn="just"/>
            <a:r>
              <a:rPr lang="es-ES" sz="1600" dirty="0">
                <a:solidFill>
                  <a:schemeClr val="tx1"/>
                </a:solidFill>
              </a:rPr>
              <a:t>l) Afectación de derechos fundamentales de los trabajadores, como es el caso de la </a:t>
            </a:r>
            <a:r>
              <a:rPr lang="es-ES" sz="1600" u="sng" dirty="0">
                <a:solidFill>
                  <a:schemeClr val="tx1"/>
                </a:solidFill>
              </a:rPr>
              <a:t>libertad sindical</a:t>
            </a:r>
            <a:r>
              <a:rPr lang="es-ES" sz="1600" dirty="0">
                <a:solidFill>
                  <a:schemeClr val="tx1"/>
                </a:solidFill>
              </a:rPr>
              <a:t>, </a:t>
            </a:r>
            <a:r>
              <a:rPr lang="es-ES" sz="1600" u="sng" dirty="0">
                <a:solidFill>
                  <a:schemeClr val="tx1"/>
                </a:solidFill>
              </a:rPr>
              <a:t>mujer gestante o trato discriminatorio</a:t>
            </a:r>
            <a:r>
              <a:rPr lang="es-ES" sz="1600" dirty="0">
                <a:solidFill>
                  <a:schemeClr val="tx1"/>
                </a:solidFill>
              </a:rPr>
              <a:t>, </a:t>
            </a:r>
            <a:r>
              <a:rPr lang="es-ES" sz="1600" u="sng" dirty="0">
                <a:solidFill>
                  <a:schemeClr val="tx1"/>
                </a:solidFill>
              </a:rPr>
              <a:t>personas con discapacidad</a:t>
            </a:r>
            <a:r>
              <a:rPr lang="es-ES" sz="1600" dirty="0">
                <a:solidFill>
                  <a:schemeClr val="tx1"/>
                </a:solidFill>
              </a:rPr>
              <a:t>, diagnosticados con </a:t>
            </a:r>
            <a:r>
              <a:rPr lang="es-ES" sz="1600" u="sng" dirty="0">
                <a:solidFill>
                  <a:schemeClr val="tx1"/>
                </a:solidFill>
              </a:rPr>
              <a:t>COVID-19</a:t>
            </a:r>
            <a:r>
              <a:rPr lang="es-ES" sz="1600" dirty="0">
                <a:solidFill>
                  <a:schemeClr val="tx1"/>
                </a:solidFill>
              </a:rPr>
              <a:t>, personal del </a:t>
            </a:r>
            <a:r>
              <a:rPr lang="es-ES" sz="1600" u="sng" dirty="0">
                <a:solidFill>
                  <a:schemeClr val="tx1"/>
                </a:solidFill>
              </a:rPr>
              <a:t>Grupo de Riesgo</a:t>
            </a:r>
            <a:r>
              <a:rPr lang="es-ES" sz="1600" dirty="0">
                <a:solidFill>
                  <a:schemeClr val="tx1"/>
                </a:solidFill>
              </a:rPr>
              <a:t>.</a:t>
            </a:r>
            <a:endParaRPr lang="es-PE" sz="1600" dirty="0">
              <a:solidFill>
                <a:schemeClr val="tx1"/>
              </a:solidFill>
            </a:endParaRPr>
          </a:p>
        </p:txBody>
      </p:sp>
      <p:sp>
        <p:nvSpPr>
          <p:cNvPr id="19" name="Flecha: a la derecha 18">
            <a:extLst>
              <a:ext uri="{FF2B5EF4-FFF2-40B4-BE49-F238E27FC236}">
                <a16:creationId xmlns:a16="http://schemas.microsoft.com/office/drawing/2014/main" id="{718B750B-396C-4C1A-B353-CA0F89C6B7B7}"/>
              </a:ext>
            </a:extLst>
          </p:cNvPr>
          <p:cNvSpPr/>
          <p:nvPr/>
        </p:nvSpPr>
        <p:spPr>
          <a:xfrm>
            <a:off x="4214370" y="4079335"/>
            <a:ext cx="1371600" cy="40203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Título 1">
            <a:extLst>
              <a:ext uri="{FF2B5EF4-FFF2-40B4-BE49-F238E27FC236}">
                <a16:creationId xmlns:a16="http://schemas.microsoft.com/office/drawing/2014/main" id="{3B90A189-DCE8-41E4-BCB4-DDD539645657}"/>
              </a:ext>
            </a:extLst>
          </p:cNvPr>
          <p:cNvSpPr txBox="1">
            <a:spLocks/>
          </p:cNvSpPr>
          <p:nvPr/>
        </p:nvSpPr>
        <p:spPr>
          <a:xfrm>
            <a:off x="2701696" y="109368"/>
            <a:ext cx="7409201" cy="7319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b="1" dirty="0">
                <a:solidFill>
                  <a:srgbClr val="002060"/>
                </a:solidFill>
              </a:rPr>
              <a:t>¿Qué </a:t>
            </a:r>
            <a:r>
              <a:rPr lang="es-ES" sz="2600" b="1" dirty="0"/>
              <a:t>“</a:t>
            </a:r>
            <a:r>
              <a:rPr lang="es-ES" sz="2600" b="1" u="sng" dirty="0"/>
              <a:t>obligaciones Covid-19</a:t>
            </a:r>
            <a:r>
              <a:rPr lang="es-ES" sz="2600" b="1" dirty="0"/>
              <a:t>” </a:t>
            </a:r>
            <a:r>
              <a:rPr lang="es-ES" sz="2600" b="1" dirty="0">
                <a:solidFill>
                  <a:srgbClr val="002060"/>
                </a:solidFill>
              </a:rPr>
              <a:t>pueden ser fiscalizadas?</a:t>
            </a:r>
            <a:endParaRPr lang="es-PE" sz="2600" b="1" dirty="0">
              <a:solidFill>
                <a:srgbClr val="002060"/>
              </a:solidFill>
            </a:endParaRPr>
          </a:p>
        </p:txBody>
      </p:sp>
    </p:spTree>
    <p:extLst>
      <p:ext uri="{BB962C8B-B14F-4D97-AF65-F5344CB8AC3E}">
        <p14:creationId xmlns:p14="http://schemas.microsoft.com/office/powerpoint/2010/main" val="2242132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3039F4D3-1FB3-4A8F-B1A8-328157193D0B}"/>
              </a:ext>
            </a:extLst>
          </p:cNvPr>
          <p:cNvGraphicFramePr>
            <a:graphicFrameLocks noGrp="1"/>
          </p:cNvGraphicFramePr>
          <p:nvPr/>
        </p:nvGraphicFramePr>
        <p:xfrm>
          <a:off x="668482" y="1322408"/>
          <a:ext cx="5817777" cy="2626701"/>
        </p:xfrm>
        <a:graphic>
          <a:graphicData uri="http://schemas.openxmlformats.org/drawingml/2006/table">
            <a:tbl>
              <a:tblPr firstRow="1" bandRow="1">
                <a:tableStyleId>{F5AB1C69-6EDB-4FF4-983F-18BD219EF322}</a:tableStyleId>
              </a:tblPr>
              <a:tblGrid>
                <a:gridCol w="1939259">
                  <a:extLst>
                    <a:ext uri="{9D8B030D-6E8A-4147-A177-3AD203B41FA5}">
                      <a16:colId xmlns:a16="http://schemas.microsoft.com/office/drawing/2014/main" val="1615089202"/>
                    </a:ext>
                  </a:extLst>
                </a:gridCol>
                <a:gridCol w="1939259">
                  <a:extLst>
                    <a:ext uri="{9D8B030D-6E8A-4147-A177-3AD203B41FA5}">
                      <a16:colId xmlns:a16="http://schemas.microsoft.com/office/drawing/2014/main" val="3059974463"/>
                    </a:ext>
                  </a:extLst>
                </a:gridCol>
                <a:gridCol w="1939259">
                  <a:extLst>
                    <a:ext uri="{9D8B030D-6E8A-4147-A177-3AD203B41FA5}">
                      <a16:colId xmlns:a16="http://schemas.microsoft.com/office/drawing/2014/main" val="3952387493"/>
                    </a:ext>
                  </a:extLst>
                </a:gridCol>
              </a:tblGrid>
              <a:tr h="360140">
                <a:tc gridSpan="3">
                  <a:txBody>
                    <a:bodyPr/>
                    <a:lstStyle/>
                    <a:p>
                      <a:pPr algn="ctr"/>
                      <a:r>
                        <a:rPr lang="es-ES" sz="2000" dirty="0">
                          <a:solidFill>
                            <a:schemeClr val="bg1"/>
                          </a:solidFill>
                          <a:latin typeface="+mj-lt"/>
                        </a:rPr>
                        <a:t>ACTIVIDADES BÁSICAS y REANUDADAS</a:t>
                      </a:r>
                      <a:endParaRPr lang="es-PE" sz="2000"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s-PE"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s-PE"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707193349"/>
                  </a:ext>
                </a:extLst>
              </a:tr>
              <a:tr h="526358">
                <a:tc gridSpan="3">
                  <a:txBody>
                    <a:bodyPr/>
                    <a:lstStyle/>
                    <a:p>
                      <a:pPr algn="ctr"/>
                      <a:r>
                        <a:rPr lang="es-ES" sz="3200" b="1" u="none" dirty="0">
                          <a:solidFill>
                            <a:schemeClr val="bg1"/>
                          </a:solidFill>
                          <a:latin typeface="+mj-lt"/>
                        </a:rPr>
                        <a:t>Trabajo Presencial</a:t>
                      </a:r>
                      <a:endParaRPr lang="es-PE" sz="3200" b="1" u="none"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PE"/>
                    </a:p>
                  </a:txBody>
                  <a:tcPr/>
                </a:tc>
                <a:tc hMerge="1">
                  <a:txBody>
                    <a:bodyPr/>
                    <a:lstStyle/>
                    <a:p>
                      <a:pPr algn="ctr"/>
                      <a:endParaRPr lang="es-PE" dirty="0"/>
                    </a:p>
                  </a:txBody>
                  <a:tcPr/>
                </a:tc>
                <a:extLst>
                  <a:ext uri="{0D108BD9-81ED-4DB2-BD59-A6C34878D82A}">
                    <a16:rowId xmlns:a16="http://schemas.microsoft.com/office/drawing/2014/main" val="2391620937"/>
                  </a:ext>
                </a:extLst>
              </a:tr>
              <a:tr h="332437">
                <a:tc rowSpan="4">
                  <a:txBody>
                    <a:bodyPr/>
                    <a:lstStyle/>
                    <a:p>
                      <a:pPr algn="ctr"/>
                      <a:r>
                        <a:rPr lang="es-ES" sz="3200" dirty="0">
                          <a:solidFill>
                            <a:schemeClr val="tx1"/>
                          </a:solidFill>
                          <a:latin typeface="+mj-lt"/>
                        </a:rPr>
                        <a:t>Trabajo</a:t>
                      </a:r>
                      <a:br>
                        <a:rPr lang="es-ES" sz="3200" dirty="0">
                          <a:solidFill>
                            <a:schemeClr val="tx1"/>
                          </a:solidFill>
                          <a:latin typeface="+mj-lt"/>
                        </a:rPr>
                      </a:br>
                      <a:r>
                        <a:rPr lang="es-ES" sz="3200" b="1" u="sng" dirty="0">
                          <a:solidFill>
                            <a:schemeClr val="tx1"/>
                          </a:solidFill>
                          <a:latin typeface="+mj-lt"/>
                        </a:rPr>
                        <a:t>NO</a:t>
                      </a:r>
                      <a:r>
                        <a:rPr lang="es-ES" sz="3200" dirty="0">
                          <a:solidFill>
                            <a:schemeClr val="tx1"/>
                          </a:solidFill>
                          <a:latin typeface="+mj-lt"/>
                        </a:rPr>
                        <a:t> </a:t>
                      </a:r>
                      <a:br>
                        <a:rPr lang="es-ES" sz="3200" dirty="0">
                          <a:solidFill>
                            <a:schemeClr val="tx1"/>
                          </a:solidFill>
                          <a:latin typeface="+mj-lt"/>
                        </a:rPr>
                      </a:br>
                      <a:r>
                        <a:rPr lang="es-ES" sz="3200" dirty="0">
                          <a:solidFill>
                            <a:schemeClr val="tx1"/>
                          </a:solidFill>
                          <a:latin typeface="+mj-lt"/>
                        </a:rPr>
                        <a:t>Presencial</a:t>
                      </a:r>
                      <a:endParaRPr lang="es-PE" sz="32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r>
                        <a:rPr lang="es-ES" sz="2000" dirty="0">
                          <a:solidFill>
                            <a:schemeClr val="tx1"/>
                          </a:solidFill>
                        </a:rPr>
                        <a:t>Trabajadores del </a:t>
                      </a:r>
                      <a:r>
                        <a:rPr lang="es-ES" sz="1800" dirty="0">
                          <a:solidFill>
                            <a:schemeClr val="tx1"/>
                          </a:solidFill>
                        </a:rPr>
                        <a:t>“Grupo en Riesgo”</a:t>
                      </a:r>
                      <a:endParaRPr lang="es-PE"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ES" sz="1800" b="1" i="1" dirty="0">
                          <a:solidFill>
                            <a:srgbClr val="002060"/>
                          </a:solidFill>
                        </a:rPr>
                        <a:t>Trabajo Remoto</a:t>
                      </a:r>
                      <a:endParaRPr lang="es-PE" sz="1800" b="1" i="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70459562"/>
                  </a:ext>
                </a:extLst>
              </a:tr>
              <a:tr h="332437">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ES" sz="1800" b="1" i="1" dirty="0">
                          <a:solidFill>
                            <a:srgbClr val="002060"/>
                          </a:solidFill>
                        </a:rPr>
                        <a:t>L.C.G.H.C.</a:t>
                      </a:r>
                      <a:endParaRPr lang="es-PE" sz="1800" b="1" i="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92246646"/>
                  </a:ext>
                </a:extLst>
              </a:tr>
              <a:tr h="332437">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tx1"/>
                          </a:solidFill>
                        </a:rPr>
                        <a:t>Trabajadores </a:t>
                      </a:r>
                      <a:r>
                        <a:rPr lang="es-ES" sz="2000" b="1" u="sng" dirty="0">
                          <a:solidFill>
                            <a:schemeClr val="tx1"/>
                          </a:solidFill>
                        </a:rPr>
                        <a:t>NO</a:t>
                      </a:r>
                      <a:r>
                        <a:rPr lang="es-ES" sz="2000" dirty="0">
                          <a:solidFill>
                            <a:schemeClr val="tx1"/>
                          </a:solidFill>
                        </a:rPr>
                        <a:t> </a:t>
                      </a:r>
                      <a:r>
                        <a:rPr kumimoji="0" lang="es-ES" sz="1800" b="0" i="0" u="none" strike="noStrike" kern="1200" cap="none" spc="0" normalizeH="0" baseline="0" noProof="0" dirty="0">
                          <a:ln>
                            <a:noFill/>
                          </a:ln>
                          <a:solidFill>
                            <a:prstClr val="black"/>
                          </a:solidFill>
                          <a:effectLst/>
                          <a:uLnTx/>
                          <a:uFillTx/>
                          <a:latin typeface="+mn-lt"/>
                          <a:ea typeface="+mn-ea"/>
                          <a:cs typeface="+mn-cs"/>
                        </a:rPr>
                        <a:t>“Grupo en Riesgo”</a:t>
                      </a:r>
                      <a:endParaRPr lang="es-PE"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ES" sz="1800" b="1" i="1" dirty="0">
                          <a:solidFill>
                            <a:srgbClr val="002060"/>
                          </a:solidFill>
                        </a:rPr>
                        <a:t>Trabajo Remoto</a:t>
                      </a:r>
                      <a:endParaRPr lang="es-PE" sz="1800" b="1" i="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71772152"/>
                  </a:ext>
                </a:extLst>
              </a:tr>
              <a:tr h="554061">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ES" sz="1800" b="1" i="1" dirty="0">
                          <a:solidFill>
                            <a:srgbClr val="002060"/>
                          </a:solidFill>
                        </a:rPr>
                        <a:t>L.C.G.H.C.</a:t>
                      </a:r>
                      <a:endParaRPr lang="es-PE" sz="1800" b="1" i="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3331479"/>
                  </a:ext>
                </a:extLst>
              </a:tr>
            </a:tbl>
          </a:graphicData>
        </a:graphic>
      </p:graphicFrame>
      <p:graphicFrame>
        <p:nvGraphicFramePr>
          <p:cNvPr id="4" name="Tabla 3">
            <a:extLst>
              <a:ext uri="{FF2B5EF4-FFF2-40B4-BE49-F238E27FC236}">
                <a16:creationId xmlns:a16="http://schemas.microsoft.com/office/drawing/2014/main" id="{C97C16F0-2E50-4E2E-A4A9-A17ACBED7B76}"/>
              </a:ext>
            </a:extLst>
          </p:cNvPr>
          <p:cNvGraphicFramePr>
            <a:graphicFrameLocks noGrp="1"/>
          </p:cNvGraphicFramePr>
          <p:nvPr/>
        </p:nvGraphicFramePr>
        <p:xfrm>
          <a:off x="5278315" y="4145974"/>
          <a:ext cx="6512169" cy="2499014"/>
        </p:xfrm>
        <a:graphic>
          <a:graphicData uri="http://schemas.openxmlformats.org/drawingml/2006/table">
            <a:tbl>
              <a:tblPr firstRow="1" bandRow="1">
                <a:tableStyleId>{F5AB1C69-6EDB-4FF4-983F-18BD219EF322}</a:tableStyleId>
              </a:tblPr>
              <a:tblGrid>
                <a:gridCol w="2170723">
                  <a:extLst>
                    <a:ext uri="{9D8B030D-6E8A-4147-A177-3AD203B41FA5}">
                      <a16:colId xmlns:a16="http://schemas.microsoft.com/office/drawing/2014/main" val="878382949"/>
                    </a:ext>
                  </a:extLst>
                </a:gridCol>
                <a:gridCol w="2170723">
                  <a:extLst>
                    <a:ext uri="{9D8B030D-6E8A-4147-A177-3AD203B41FA5}">
                      <a16:colId xmlns:a16="http://schemas.microsoft.com/office/drawing/2014/main" val="2323219238"/>
                    </a:ext>
                  </a:extLst>
                </a:gridCol>
                <a:gridCol w="2170723">
                  <a:extLst>
                    <a:ext uri="{9D8B030D-6E8A-4147-A177-3AD203B41FA5}">
                      <a16:colId xmlns:a16="http://schemas.microsoft.com/office/drawing/2014/main" val="1449721816"/>
                    </a:ext>
                  </a:extLst>
                </a:gridCol>
              </a:tblGrid>
              <a:tr h="375804">
                <a:tc gridSpan="3">
                  <a:txBody>
                    <a:bodyPr/>
                    <a:lstStyle/>
                    <a:p>
                      <a:pPr algn="ctr"/>
                      <a:r>
                        <a:rPr lang="es-ES" sz="2000" dirty="0">
                          <a:solidFill>
                            <a:schemeClr val="bg1"/>
                          </a:solidFill>
                          <a:latin typeface="+mj-lt"/>
                        </a:rPr>
                        <a:t>ACTIVIDADES </a:t>
                      </a:r>
                      <a:r>
                        <a:rPr lang="es-ES" sz="2000">
                          <a:solidFill>
                            <a:schemeClr val="bg1"/>
                          </a:solidFill>
                          <a:latin typeface="+mj-lt"/>
                        </a:rPr>
                        <a:t>NO BÁSICAS (no</a:t>
                      </a:r>
                      <a:r>
                        <a:rPr lang="es-ES" sz="2000" baseline="0">
                          <a:solidFill>
                            <a:schemeClr val="bg1"/>
                          </a:solidFill>
                          <a:latin typeface="+mj-lt"/>
                        </a:rPr>
                        <a:t> reanudadas)</a:t>
                      </a:r>
                      <a:endParaRPr lang="es-PE" sz="2000"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lang="es-PE"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PE" dirty="0"/>
                    </a:p>
                  </a:txBody>
                  <a:tcPr/>
                </a:tc>
                <a:extLst>
                  <a:ext uri="{0D108BD9-81ED-4DB2-BD59-A6C34878D82A}">
                    <a16:rowId xmlns:a16="http://schemas.microsoft.com/office/drawing/2014/main" val="243934557"/>
                  </a:ext>
                </a:extLst>
              </a:tr>
              <a:tr h="551618">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mj-lt"/>
                          <a:ea typeface="+mn-ea"/>
                          <a:cs typeface="+mn-cs"/>
                        </a:rPr>
                        <a:t>Trabajo</a:t>
                      </a:r>
                      <a:br>
                        <a:rPr kumimoji="0" lang="es-ES" sz="3200" b="0" i="0" u="none" strike="noStrike" kern="1200" cap="none" spc="0" normalizeH="0" baseline="0" noProof="0" dirty="0">
                          <a:ln>
                            <a:noFill/>
                          </a:ln>
                          <a:solidFill>
                            <a:prstClr val="black"/>
                          </a:solidFill>
                          <a:effectLst/>
                          <a:uLnTx/>
                          <a:uFillTx/>
                          <a:latin typeface="+mj-lt"/>
                          <a:ea typeface="+mn-ea"/>
                          <a:cs typeface="+mn-cs"/>
                        </a:rPr>
                      </a:br>
                      <a:r>
                        <a:rPr kumimoji="0" lang="es-ES" sz="3200" b="1" i="0" u="sng" strike="noStrike" kern="1200" cap="none" spc="0" normalizeH="0" baseline="0" noProof="0" dirty="0">
                          <a:ln>
                            <a:noFill/>
                          </a:ln>
                          <a:solidFill>
                            <a:prstClr val="black"/>
                          </a:solidFill>
                          <a:effectLst/>
                          <a:uLnTx/>
                          <a:uFillTx/>
                          <a:latin typeface="+mj-lt"/>
                          <a:ea typeface="+mn-ea"/>
                          <a:cs typeface="+mn-cs"/>
                        </a:rPr>
                        <a:t>NO</a:t>
                      </a:r>
                      <a:r>
                        <a:rPr kumimoji="0" lang="es-ES" sz="3200" b="0" i="0" u="none" strike="noStrike" kern="1200" cap="none" spc="0" normalizeH="0" baseline="0" noProof="0" dirty="0">
                          <a:ln>
                            <a:noFill/>
                          </a:ln>
                          <a:solidFill>
                            <a:prstClr val="black"/>
                          </a:solidFill>
                          <a:effectLst/>
                          <a:uLnTx/>
                          <a:uFillTx/>
                          <a:latin typeface="+mj-lt"/>
                          <a:ea typeface="+mn-ea"/>
                          <a:cs typeface="+mn-cs"/>
                        </a:rPr>
                        <a:t> </a:t>
                      </a:r>
                      <a:br>
                        <a:rPr kumimoji="0" lang="es-ES" sz="3200" b="0" i="0" u="none" strike="noStrike" kern="1200" cap="none" spc="0" normalizeH="0" baseline="0" noProof="0" dirty="0">
                          <a:ln>
                            <a:noFill/>
                          </a:ln>
                          <a:solidFill>
                            <a:prstClr val="black"/>
                          </a:solidFill>
                          <a:effectLst/>
                          <a:uLnTx/>
                          <a:uFillTx/>
                          <a:latin typeface="+mj-lt"/>
                          <a:ea typeface="+mn-ea"/>
                          <a:cs typeface="+mn-cs"/>
                        </a:rPr>
                      </a:br>
                      <a:r>
                        <a:rPr kumimoji="0" lang="es-ES" sz="3200" b="0" i="0" u="none" strike="noStrike" kern="1200" cap="none" spc="0" normalizeH="0" baseline="0" noProof="0" dirty="0">
                          <a:ln>
                            <a:noFill/>
                          </a:ln>
                          <a:solidFill>
                            <a:prstClr val="black"/>
                          </a:solidFill>
                          <a:effectLst/>
                          <a:uLnTx/>
                          <a:uFillTx/>
                          <a:latin typeface="+mj-lt"/>
                          <a:ea typeface="+mn-ea"/>
                          <a:cs typeface="+mn-cs"/>
                        </a:rPr>
                        <a:t>Presencial</a:t>
                      </a:r>
                      <a:endParaRPr kumimoji="0" lang="es-PE" sz="3200" b="0" i="0" u="none" strike="noStrike" kern="1200" cap="none" spc="0" normalizeH="0" baseline="0" noProof="0" dirty="0">
                        <a:ln>
                          <a:noFill/>
                        </a:ln>
                        <a:solidFill>
                          <a:prstClr val="black"/>
                        </a:solidFill>
                        <a:effectLst/>
                        <a:uLnTx/>
                        <a:uFillTx/>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mn-lt"/>
                          <a:ea typeface="+mn-ea"/>
                          <a:cs typeface="+mn-cs"/>
                        </a:rPr>
                        <a:t>Trabajadores del </a:t>
                      </a:r>
                      <a:r>
                        <a:rPr kumimoji="0" lang="es-ES" sz="1800" b="0" i="0" u="none" strike="noStrike" kern="1200" cap="none" spc="0" normalizeH="0" baseline="0" noProof="0" dirty="0">
                          <a:ln>
                            <a:noFill/>
                          </a:ln>
                          <a:solidFill>
                            <a:prstClr val="black"/>
                          </a:solidFill>
                          <a:effectLst/>
                          <a:uLnTx/>
                          <a:uFillTx/>
                          <a:latin typeface="+mn-lt"/>
                          <a:ea typeface="+mn-ea"/>
                          <a:cs typeface="+mn-cs"/>
                        </a:rPr>
                        <a:t>“Grupo en Riesgo”</a:t>
                      </a:r>
                      <a:endParaRPr kumimoji="0" lang="es-PE"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s-ES" sz="1800" b="1" i="1" dirty="0">
                          <a:solidFill>
                            <a:srgbClr val="002060"/>
                          </a:solidFill>
                        </a:rPr>
                        <a:t>Trabajo Remoto</a:t>
                      </a:r>
                      <a:endParaRPr lang="es-PE" sz="1800" b="1" i="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97472718"/>
                  </a:ext>
                </a:extLst>
              </a:tr>
              <a:tr h="575796">
                <a:tc vMerge="1">
                  <a:txBody>
                    <a:bodyPr/>
                    <a:lstStyle/>
                    <a:p>
                      <a:endParaRPr lang="es-PE"/>
                    </a:p>
                  </a:txBody>
                  <a:tcPr/>
                </a:tc>
                <a:tc vMerge="1">
                  <a:txBody>
                    <a:bodyPr/>
                    <a:lstStyle/>
                    <a:p>
                      <a:endParaRPr lang="es-PE"/>
                    </a:p>
                  </a:txBody>
                  <a:tcPr/>
                </a:tc>
                <a:tc>
                  <a:txBody>
                    <a:bodyPr/>
                    <a:lstStyle/>
                    <a:p>
                      <a:pPr algn="ctr"/>
                      <a:r>
                        <a:rPr lang="es-ES" sz="1800" b="1" i="1" dirty="0">
                          <a:solidFill>
                            <a:srgbClr val="002060"/>
                          </a:solidFill>
                        </a:rPr>
                        <a:t>L.C.G.H.C.</a:t>
                      </a:r>
                      <a:endParaRPr lang="es-PE" sz="1800" b="1" i="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33938456"/>
                  </a:ext>
                </a:extLst>
              </a:tr>
              <a:tr h="375804">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mn-lt"/>
                          <a:ea typeface="+mn-ea"/>
                          <a:cs typeface="+mn-cs"/>
                        </a:rPr>
                        <a:t>Trabajadores </a:t>
                      </a:r>
                      <a:r>
                        <a:rPr kumimoji="0" lang="es-ES" sz="2000" b="1" i="0" u="sng" strike="noStrike" kern="1200" cap="none" spc="0" normalizeH="0" baseline="0" noProof="0" dirty="0">
                          <a:ln>
                            <a:noFill/>
                          </a:ln>
                          <a:solidFill>
                            <a:prstClr val="black"/>
                          </a:solidFill>
                          <a:effectLst/>
                          <a:uLnTx/>
                          <a:uFillTx/>
                          <a:latin typeface="+mn-lt"/>
                          <a:ea typeface="+mn-ea"/>
                          <a:cs typeface="+mn-cs"/>
                        </a:rPr>
                        <a:t>NO</a:t>
                      </a:r>
                      <a:r>
                        <a:rPr kumimoji="0" lang="es-ES" sz="2000" b="0" i="0" u="none" strike="noStrike" kern="1200" cap="none" spc="0" normalizeH="0" baseline="0" noProof="0" dirty="0">
                          <a:ln>
                            <a:noFill/>
                          </a:ln>
                          <a:solidFill>
                            <a:prstClr val="black"/>
                          </a:solidFill>
                          <a:effectLst/>
                          <a:uLnTx/>
                          <a:uFillTx/>
                          <a:latin typeface="+mn-lt"/>
                          <a:ea typeface="+mn-ea"/>
                          <a:cs typeface="+mn-cs"/>
                        </a:rPr>
                        <a:t> </a:t>
                      </a:r>
                      <a:r>
                        <a:rPr kumimoji="0" lang="es-ES" sz="1800" b="0" i="0" u="none" strike="noStrike" kern="1200" cap="none" spc="0" normalizeH="0" baseline="0" noProof="0" dirty="0">
                          <a:ln>
                            <a:noFill/>
                          </a:ln>
                          <a:solidFill>
                            <a:prstClr val="black"/>
                          </a:solidFill>
                          <a:effectLst/>
                          <a:uLnTx/>
                          <a:uFillTx/>
                          <a:latin typeface="+mn-lt"/>
                          <a:ea typeface="+mn-ea"/>
                          <a:cs typeface="+mn-cs"/>
                        </a:rPr>
                        <a:t>“Grupo en Riesgo”</a:t>
                      </a:r>
                      <a:endParaRPr kumimoji="0" lang="es-PE"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s-ES" sz="1800" b="1" i="1" dirty="0">
                          <a:solidFill>
                            <a:srgbClr val="002060"/>
                          </a:solidFill>
                        </a:rPr>
                        <a:t>Trabajo Remoto</a:t>
                      </a:r>
                      <a:endParaRPr lang="es-PE" sz="1800" b="1" i="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64392257"/>
                  </a:ext>
                </a:extLst>
              </a:tr>
              <a:tr h="375804">
                <a:tc vMerge="1">
                  <a:txBody>
                    <a:bodyPr/>
                    <a:lstStyle/>
                    <a:p>
                      <a:endParaRPr lang="es-PE"/>
                    </a:p>
                  </a:txBody>
                  <a:tcPr/>
                </a:tc>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800" b="1" i="1" dirty="0">
                          <a:solidFill>
                            <a:srgbClr val="002060"/>
                          </a:solidFill>
                        </a:rPr>
                        <a:t>L.C.G.H.C.</a:t>
                      </a:r>
                      <a:endParaRPr lang="es-PE" sz="1800" b="1" i="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29836279"/>
                  </a:ext>
                </a:extLst>
              </a:tr>
            </a:tbl>
          </a:graphicData>
        </a:graphic>
      </p:graphicFrame>
      <p:sp>
        <p:nvSpPr>
          <p:cNvPr id="3" name="CuadroTexto 2"/>
          <p:cNvSpPr txBox="1"/>
          <p:nvPr/>
        </p:nvSpPr>
        <p:spPr>
          <a:xfrm>
            <a:off x="2191968" y="257540"/>
            <a:ext cx="7825153" cy="800219"/>
          </a:xfrm>
          <a:prstGeom prst="rect">
            <a:avLst/>
          </a:prstGeom>
          <a:noFill/>
        </p:spPr>
        <p:txBody>
          <a:bodyPr wrap="square" rtlCol="0">
            <a:spAutoFit/>
          </a:bodyPr>
          <a:lstStyle/>
          <a:p>
            <a:pPr algn="ctr"/>
            <a:r>
              <a:rPr lang="es-PE" sz="2800" b="1" dirty="0">
                <a:solidFill>
                  <a:srgbClr val="002060"/>
                </a:solidFill>
                <a:latin typeface="+mj-lt"/>
              </a:rPr>
              <a:t>El trabajo </a:t>
            </a:r>
            <a:r>
              <a:rPr lang="es-PE" sz="2800" b="1" u="sng" dirty="0">
                <a:solidFill>
                  <a:srgbClr val="002060"/>
                </a:solidFill>
                <a:latin typeface="+mj-lt"/>
              </a:rPr>
              <a:t>subordinado</a:t>
            </a:r>
            <a:r>
              <a:rPr lang="es-PE" sz="2800" b="1" dirty="0">
                <a:solidFill>
                  <a:srgbClr val="002060"/>
                </a:solidFill>
                <a:latin typeface="+mj-lt"/>
              </a:rPr>
              <a:t> en el Estado de Emergencia</a:t>
            </a:r>
          </a:p>
          <a:p>
            <a:pPr algn="ctr"/>
            <a:r>
              <a:rPr lang="es-PE" b="1" dirty="0">
                <a:solidFill>
                  <a:srgbClr val="002060"/>
                </a:solidFill>
                <a:latin typeface="+mj-lt"/>
              </a:rPr>
              <a:t>(D.S. N° 044-2020-PCM)</a:t>
            </a:r>
          </a:p>
        </p:txBody>
      </p:sp>
      <p:pic>
        <p:nvPicPr>
          <p:cNvPr id="1028" name="Picture 4" descr="3d person chocolate industry - Pesquisa Google | Imagens 3d ...">
            <a:extLst>
              <a:ext uri="{FF2B5EF4-FFF2-40B4-BE49-F238E27FC236}">
                <a16:creationId xmlns:a16="http://schemas.microsoft.com/office/drawing/2014/main" id="{B02AADEC-ED54-4281-829B-0999BF1F52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7782" y="4458284"/>
            <a:ext cx="2284400" cy="201101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nspección de calidad. 3D poco carácter humano El constructor con ...">
            <a:extLst>
              <a:ext uri="{FF2B5EF4-FFF2-40B4-BE49-F238E27FC236}">
                <a16:creationId xmlns:a16="http://schemas.microsoft.com/office/drawing/2014/main" id="{218EE794-07EC-4BE2-B417-D0FE3A9EF1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05" b="8687"/>
          <a:stretch/>
        </p:blipFill>
        <p:spPr bwMode="auto">
          <a:xfrm>
            <a:off x="7183848" y="1567676"/>
            <a:ext cx="2112552" cy="2192601"/>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 la derecha 4">
            <a:extLst>
              <a:ext uri="{FF2B5EF4-FFF2-40B4-BE49-F238E27FC236}">
                <a16:creationId xmlns:a16="http://schemas.microsoft.com/office/drawing/2014/main" id="{25EF4FF8-C752-4FE4-A568-CC6A9C17BA51}"/>
              </a:ext>
            </a:extLst>
          </p:cNvPr>
          <p:cNvSpPr/>
          <p:nvPr/>
        </p:nvSpPr>
        <p:spPr>
          <a:xfrm rot="10800000">
            <a:off x="5507580" y="1911927"/>
            <a:ext cx="2278808" cy="193964"/>
          </a:xfrm>
          <a:prstGeom prst="rightArrow">
            <a:avLst/>
          </a:prstGeom>
          <a:solidFill>
            <a:srgbClr val="C0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235095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997934-2D3D-410D-992C-E5980730587D}"/>
              </a:ext>
            </a:extLst>
          </p:cNvPr>
          <p:cNvSpPr/>
          <p:nvPr/>
        </p:nvSpPr>
        <p:spPr>
          <a:xfrm>
            <a:off x="3661897" y="2963514"/>
            <a:ext cx="7563716" cy="2862322"/>
          </a:xfrm>
          <a:prstGeom prst="rect">
            <a:avLst/>
          </a:prstGeom>
          <a:solidFill>
            <a:schemeClr val="bg2"/>
          </a:solidFill>
          <a:ln>
            <a:solidFill>
              <a:schemeClr val="tx1"/>
            </a:solidFill>
          </a:ln>
        </p:spPr>
        <p:txBody>
          <a:bodyPr wrap="square">
            <a:spAutoFit/>
          </a:bodyPr>
          <a:lstStyle/>
          <a:p>
            <a:pPr algn="just"/>
            <a:r>
              <a:rPr lang="es-ES" sz="2000" b="1" dirty="0">
                <a:latin typeface="+mj-lt"/>
              </a:rPr>
              <a:t>Numeral 7.1.3</a:t>
            </a:r>
            <a:r>
              <a:rPr lang="es-ES" sz="2000" dirty="0">
                <a:latin typeface="+mj-lt"/>
              </a:rPr>
              <a:t>:</a:t>
            </a:r>
          </a:p>
          <a:p>
            <a:pPr algn="just"/>
            <a:r>
              <a:rPr lang="es-ES" sz="2000" dirty="0">
                <a:latin typeface="+mj-lt"/>
              </a:rPr>
              <a:t>En caso que el personal inspectivo advierta en el desarrollo de las actuaciones inspectivas, </a:t>
            </a:r>
            <a:r>
              <a:rPr lang="es-ES" sz="2000" u="sng" dirty="0">
                <a:latin typeface="+mj-lt"/>
              </a:rPr>
              <a:t>centros de trabajo que presten servicios y actividades no permitidas durante el periodo de vigencia de la declaratoria de emergencia nacional o no se encuentren incluidos en la Fase de la “Reanudación de actividades”</a:t>
            </a:r>
            <a:r>
              <a:rPr lang="es-ES" sz="2000" dirty="0">
                <a:latin typeface="+mj-lt"/>
              </a:rPr>
              <a:t>, proceden conforme a lo establecido en el artículo 11° del Decreto Legislativo N° 1499 y normas complementarias, que los faculta a </a:t>
            </a:r>
            <a:r>
              <a:rPr lang="es-ES" sz="2000" u="sng" dirty="0">
                <a:latin typeface="+mj-lt"/>
              </a:rPr>
              <a:t>imponer la medida cautelar de cierre del área o establecimiento</a:t>
            </a:r>
            <a:r>
              <a:rPr lang="es-ES" sz="2000" dirty="0">
                <a:latin typeface="+mj-lt"/>
              </a:rPr>
              <a:t>.</a:t>
            </a:r>
            <a:endParaRPr lang="es-PE" sz="2000" dirty="0">
              <a:latin typeface="+mj-lt"/>
            </a:endParaRPr>
          </a:p>
        </p:txBody>
      </p:sp>
      <p:sp>
        <p:nvSpPr>
          <p:cNvPr id="4" name="Título 1">
            <a:extLst>
              <a:ext uri="{FF2B5EF4-FFF2-40B4-BE49-F238E27FC236}">
                <a16:creationId xmlns:a16="http://schemas.microsoft.com/office/drawing/2014/main" id="{62CE991D-0A60-4281-811E-D759B62C8EA0}"/>
              </a:ext>
            </a:extLst>
          </p:cNvPr>
          <p:cNvSpPr txBox="1">
            <a:spLocks/>
          </p:cNvSpPr>
          <p:nvPr/>
        </p:nvSpPr>
        <p:spPr>
          <a:xfrm>
            <a:off x="838200" y="459995"/>
            <a:ext cx="10515600" cy="7493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dirty="0">
                <a:solidFill>
                  <a:srgbClr val="002060"/>
                </a:solidFill>
              </a:rPr>
              <a:t>¿Qué </a:t>
            </a:r>
            <a:r>
              <a:rPr lang="es-ES" sz="2800" b="1" u="sng" dirty="0">
                <a:solidFill>
                  <a:srgbClr val="002060"/>
                </a:solidFill>
              </a:rPr>
              <a:t>actividades autorizadas</a:t>
            </a:r>
            <a:r>
              <a:rPr lang="es-ES" sz="2800" b="1" dirty="0">
                <a:solidFill>
                  <a:srgbClr val="002060"/>
                </a:solidFill>
              </a:rPr>
              <a:t> se fiscalizan en el EES?</a:t>
            </a:r>
            <a:endParaRPr lang="es-PE" sz="2800" b="1" dirty="0">
              <a:solidFill>
                <a:srgbClr val="002060"/>
              </a:solidFill>
            </a:endParaRPr>
          </a:p>
        </p:txBody>
      </p:sp>
      <p:grpSp>
        <p:nvGrpSpPr>
          <p:cNvPr id="5" name="Grupo 4">
            <a:extLst>
              <a:ext uri="{FF2B5EF4-FFF2-40B4-BE49-F238E27FC236}">
                <a16:creationId xmlns:a16="http://schemas.microsoft.com/office/drawing/2014/main" id="{D09EBF13-4D78-4501-83A4-A9068F41E033}"/>
              </a:ext>
            </a:extLst>
          </p:cNvPr>
          <p:cNvGrpSpPr/>
          <p:nvPr/>
        </p:nvGrpSpPr>
        <p:grpSpPr>
          <a:xfrm>
            <a:off x="838200" y="1862998"/>
            <a:ext cx="2352675" cy="3472501"/>
            <a:chOff x="9549702" y="2083886"/>
            <a:chExt cx="2352675" cy="3472501"/>
          </a:xfrm>
        </p:grpSpPr>
        <p:pic>
          <p:nvPicPr>
            <p:cNvPr id="6" name="Picture 4" descr="Imágenes, fotos de stock y vectores sobre Magnifying Lens Man ...">
              <a:extLst>
                <a:ext uri="{FF2B5EF4-FFF2-40B4-BE49-F238E27FC236}">
                  <a16:creationId xmlns:a16="http://schemas.microsoft.com/office/drawing/2014/main" id="{B4CFD76F-2CBB-4DB2-9AB1-F950686B29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22"/>
            <a:stretch/>
          </p:blipFill>
          <p:spPr bwMode="auto">
            <a:xfrm>
              <a:off x="9549702" y="2083886"/>
              <a:ext cx="2352675" cy="347250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63DAFB3-CD30-46F9-8BA8-402736C131B3}"/>
                </a:ext>
              </a:extLst>
            </p:cNvPr>
            <p:cNvSpPr txBox="1"/>
            <p:nvPr/>
          </p:nvSpPr>
          <p:spPr>
            <a:xfrm rot="19103989">
              <a:off x="10485406" y="3382876"/>
              <a:ext cx="1363579" cy="276999"/>
            </a:xfrm>
            <a:prstGeom prst="rect">
              <a:avLst/>
            </a:prstGeom>
            <a:noFill/>
          </p:spPr>
          <p:txBody>
            <a:bodyPr wrap="square" rtlCol="0">
              <a:spAutoFit/>
            </a:bodyPr>
            <a:lstStyle/>
            <a:p>
              <a:r>
                <a:rPr lang="es-ES" sz="1200" b="1" dirty="0">
                  <a:solidFill>
                    <a:srgbClr val="C00000"/>
                  </a:solidFill>
                </a:rPr>
                <a:t>FISCALIZACIÓN</a:t>
              </a:r>
              <a:endParaRPr lang="es-PE" sz="1200" b="1" dirty="0">
                <a:solidFill>
                  <a:srgbClr val="C00000"/>
                </a:solidFill>
              </a:endParaRPr>
            </a:p>
          </p:txBody>
        </p:sp>
      </p:grpSp>
      <p:pic>
        <p:nvPicPr>
          <p:cNvPr id="2" name="Imagen 1"/>
          <p:cNvPicPr>
            <a:picLocks noChangeAspect="1"/>
          </p:cNvPicPr>
          <p:nvPr/>
        </p:nvPicPr>
        <p:blipFill rotWithShape="1">
          <a:blip r:embed="rId3"/>
          <a:srcRect l="6474" r="5913" b="31445"/>
          <a:stretch/>
        </p:blipFill>
        <p:spPr>
          <a:xfrm>
            <a:off x="6349525" y="1209349"/>
            <a:ext cx="1777525" cy="1547575"/>
          </a:xfrm>
          <a:prstGeom prst="rect">
            <a:avLst/>
          </a:prstGeom>
        </p:spPr>
      </p:pic>
    </p:spTree>
    <p:extLst>
      <p:ext uri="{BB962C8B-B14F-4D97-AF65-F5344CB8AC3E}">
        <p14:creationId xmlns:p14="http://schemas.microsoft.com/office/powerpoint/2010/main" val="3756666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BF761-ABA7-4171-B7B2-BD6FC7A737E2}"/>
              </a:ext>
            </a:extLst>
          </p:cNvPr>
          <p:cNvSpPr>
            <a:spLocks noGrp="1"/>
          </p:cNvSpPr>
          <p:nvPr>
            <p:ph type="title"/>
          </p:nvPr>
        </p:nvSpPr>
        <p:spPr>
          <a:xfrm>
            <a:off x="838200" y="171131"/>
            <a:ext cx="10515600" cy="749354"/>
          </a:xfrm>
        </p:spPr>
        <p:txBody>
          <a:bodyPr>
            <a:normAutofit/>
          </a:bodyPr>
          <a:lstStyle/>
          <a:p>
            <a:pPr algn="ctr"/>
            <a:r>
              <a:rPr lang="es-ES" sz="2800" b="1" dirty="0">
                <a:solidFill>
                  <a:srgbClr val="002060"/>
                </a:solidFill>
              </a:rPr>
              <a:t>¿Qué </a:t>
            </a:r>
            <a:r>
              <a:rPr lang="es-ES" sz="2800" b="1" u="sng" dirty="0">
                <a:solidFill>
                  <a:srgbClr val="002060"/>
                </a:solidFill>
              </a:rPr>
              <a:t>actividades</a:t>
            </a:r>
            <a:r>
              <a:rPr lang="es-ES" sz="2800" b="1" dirty="0">
                <a:solidFill>
                  <a:srgbClr val="002060"/>
                </a:solidFill>
              </a:rPr>
              <a:t> se encuentran </a:t>
            </a:r>
            <a:r>
              <a:rPr lang="es-ES" sz="2800" b="1" u="sng" dirty="0">
                <a:solidFill>
                  <a:srgbClr val="002060"/>
                </a:solidFill>
              </a:rPr>
              <a:t>autorizadas</a:t>
            </a:r>
            <a:r>
              <a:rPr lang="es-ES" sz="2800" b="1" dirty="0">
                <a:solidFill>
                  <a:srgbClr val="002060"/>
                </a:solidFill>
              </a:rPr>
              <a:t> en el EES?</a:t>
            </a:r>
            <a:endParaRPr lang="es-PE" sz="2800" b="1" dirty="0">
              <a:solidFill>
                <a:srgbClr val="002060"/>
              </a:solidFill>
            </a:endParaRPr>
          </a:p>
        </p:txBody>
      </p:sp>
      <p:graphicFrame>
        <p:nvGraphicFramePr>
          <p:cNvPr id="4" name="Tabla 4">
            <a:extLst>
              <a:ext uri="{FF2B5EF4-FFF2-40B4-BE49-F238E27FC236}">
                <a16:creationId xmlns:a16="http://schemas.microsoft.com/office/drawing/2014/main" id="{5BB6BAB1-555D-4F97-8EDF-0FF6703FF1CB}"/>
              </a:ext>
            </a:extLst>
          </p:cNvPr>
          <p:cNvGraphicFramePr>
            <a:graphicFrameLocks noGrp="1"/>
          </p:cNvGraphicFramePr>
          <p:nvPr>
            <p:extLst>
              <p:ext uri="{D42A27DB-BD31-4B8C-83A1-F6EECF244321}">
                <p14:modId xmlns:p14="http://schemas.microsoft.com/office/powerpoint/2010/main" val="3932684957"/>
              </p:ext>
            </p:extLst>
          </p:nvPr>
        </p:nvGraphicFramePr>
        <p:xfrm>
          <a:off x="381000" y="935786"/>
          <a:ext cx="10395248" cy="5945934"/>
        </p:xfrm>
        <a:graphic>
          <a:graphicData uri="http://schemas.openxmlformats.org/drawingml/2006/table">
            <a:tbl>
              <a:tblPr firstRow="1" bandRow="1">
                <a:tableStyleId>{5C22544A-7EE6-4342-B048-85BDC9FD1C3A}</a:tableStyleId>
              </a:tblPr>
              <a:tblGrid>
                <a:gridCol w="2457201">
                  <a:extLst>
                    <a:ext uri="{9D8B030D-6E8A-4147-A177-3AD203B41FA5}">
                      <a16:colId xmlns:a16="http://schemas.microsoft.com/office/drawing/2014/main" val="2352188433"/>
                    </a:ext>
                  </a:extLst>
                </a:gridCol>
                <a:gridCol w="7938047">
                  <a:extLst>
                    <a:ext uri="{9D8B030D-6E8A-4147-A177-3AD203B41FA5}">
                      <a16:colId xmlns:a16="http://schemas.microsoft.com/office/drawing/2014/main" val="1940218912"/>
                    </a:ext>
                  </a:extLst>
                </a:gridCol>
              </a:tblGrid>
              <a:tr h="1655552">
                <a:tc>
                  <a:txBody>
                    <a:bodyPr/>
                    <a:lstStyle/>
                    <a:p>
                      <a:pPr algn="ctr"/>
                      <a:endParaRPr lang="es-ES" sz="1600" dirty="0">
                        <a:solidFill>
                          <a:schemeClr val="bg1"/>
                        </a:solidFill>
                        <a:latin typeface="+mj-lt"/>
                      </a:endParaRPr>
                    </a:p>
                    <a:p>
                      <a:pPr algn="ctr"/>
                      <a:r>
                        <a:rPr lang="es-ES" sz="1600" dirty="0">
                          <a:solidFill>
                            <a:schemeClr val="bg1"/>
                          </a:solidFill>
                          <a:latin typeface="+mj-lt"/>
                        </a:rPr>
                        <a:t>ACTIVIDADES ESENCIALES</a:t>
                      </a:r>
                      <a:br>
                        <a:rPr lang="es-ES" sz="1600" dirty="0">
                          <a:solidFill>
                            <a:schemeClr val="bg1"/>
                          </a:solidFill>
                          <a:latin typeface="+mj-lt"/>
                        </a:rPr>
                      </a:br>
                      <a:r>
                        <a:rPr lang="es-ES" sz="1600" dirty="0">
                          <a:solidFill>
                            <a:schemeClr val="bg1"/>
                          </a:solidFill>
                          <a:latin typeface="+mj-lt"/>
                        </a:rPr>
                        <a:t>Art. 4° del </a:t>
                      </a:r>
                    </a:p>
                    <a:p>
                      <a:pPr algn="ctr"/>
                      <a:r>
                        <a:rPr lang="es-ES" sz="1600" dirty="0">
                          <a:solidFill>
                            <a:schemeClr val="bg1"/>
                          </a:solidFill>
                          <a:latin typeface="+mj-lt"/>
                        </a:rPr>
                        <a:t>D.S. </a:t>
                      </a:r>
                      <a:r>
                        <a:rPr lang="es-ES" sz="1600" dirty="0" err="1">
                          <a:solidFill>
                            <a:schemeClr val="bg1"/>
                          </a:solidFill>
                          <a:latin typeface="+mj-lt"/>
                        </a:rPr>
                        <a:t>N°</a:t>
                      </a:r>
                      <a:r>
                        <a:rPr lang="es-ES" sz="1600" dirty="0">
                          <a:solidFill>
                            <a:schemeClr val="bg1"/>
                          </a:solidFill>
                          <a:latin typeface="+mj-lt"/>
                        </a:rPr>
                        <a:t> 044-2020-PCM</a:t>
                      </a:r>
                      <a:endParaRPr lang="es-PE" sz="1600"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285750" indent="-285750" algn="just">
                        <a:buFont typeface="Wingdings" panose="05000000000000000000" pitchFamily="2" charset="2"/>
                        <a:buChar char="ü"/>
                      </a:pPr>
                      <a:r>
                        <a:rPr lang="es-ES" sz="1600" b="0" dirty="0">
                          <a:solidFill>
                            <a:schemeClr val="tx1"/>
                          </a:solidFill>
                          <a:latin typeface="+mn-lt"/>
                        </a:rPr>
                        <a:t>Adquisición, producción y abastecimiento de alimentos, lo que incluye su almacenamiento y distribución para la venta al público. </a:t>
                      </a:r>
                    </a:p>
                    <a:p>
                      <a:pPr marL="285750" indent="-285750" algn="just">
                        <a:buFont typeface="Wingdings" panose="05000000000000000000" pitchFamily="2" charset="2"/>
                        <a:buChar char="ü"/>
                      </a:pPr>
                      <a:r>
                        <a:rPr lang="es-ES" sz="1600" b="0" dirty="0">
                          <a:solidFill>
                            <a:schemeClr val="tx1"/>
                          </a:solidFill>
                          <a:latin typeface="+mn-lt"/>
                        </a:rPr>
                        <a:t>Adquisición, producción y abastecimiento de productos farmacéuticos y de primera necesidad.</a:t>
                      </a:r>
                    </a:p>
                    <a:p>
                      <a:pPr marL="285750" indent="-285750" algn="just">
                        <a:buFont typeface="Wingdings" panose="05000000000000000000" pitchFamily="2" charset="2"/>
                        <a:buChar char="ü"/>
                      </a:pPr>
                      <a:r>
                        <a:rPr lang="es-ES" sz="1600" b="0" dirty="0">
                          <a:solidFill>
                            <a:schemeClr val="tx1"/>
                          </a:solidFill>
                          <a:latin typeface="+mn-lt"/>
                        </a:rPr>
                        <a:t>Prestación laboral, profesional o empresarial para garantizar el abastecimiento de alimentos, medicinas, así como la continuidad de los servicios de agua, saneamiento, energía eléctrica, gas, combustible, telecomunicaciones, limpieza y recojo de residuos sólidos, y servicios funerarios</a:t>
                      </a:r>
                      <a:endParaRPr lang="es-PE"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5186652"/>
                  </a:ext>
                </a:extLst>
              </a:tr>
              <a:tr h="1282494">
                <a:tc>
                  <a:txBody>
                    <a:bodyPr/>
                    <a:lstStyle/>
                    <a:p>
                      <a:pPr algn="ctr"/>
                      <a:endParaRPr lang="es-ES" sz="1600" b="1" dirty="0">
                        <a:latin typeface="+mj-lt"/>
                      </a:endParaRPr>
                    </a:p>
                    <a:p>
                      <a:pPr algn="ctr"/>
                      <a:r>
                        <a:rPr lang="es-ES" sz="1600" b="1" dirty="0">
                          <a:latin typeface="+mj-lt"/>
                        </a:rPr>
                        <a:t>1ra. FASE DEL REINICIO DE ACTIVIDADES – MAYO</a:t>
                      </a:r>
                      <a:br>
                        <a:rPr lang="es-ES" sz="1600" b="1" dirty="0">
                          <a:latin typeface="+mj-lt"/>
                        </a:rPr>
                      </a:br>
                      <a:r>
                        <a:rPr lang="es-ES" sz="1600" b="1" dirty="0" smtClean="0">
                          <a:latin typeface="+mj-lt"/>
                        </a:rPr>
                        <a:t>D.S. </a:t>
                      </a:r>
                      <a:r>
                        <a:rPr lang="es-ES" sz="1600" b="1" dirty="0" err="1">
                          <a:latin typeface="+mj-lt"/>
                        </a:rPr>
                        <a:t>N°</a:t>
                      </a:r>
                      <a:r>
                        <a:rPr lang="es-ES" sz="1600" b="1" dirty="0">
                          <a:latin typeface="+mj-lt"/>
                        </a:rPr>
                        <a:t> 080-2020-PCP</a:t>
                      </a:r>
                      <a:endParaRPr lang="es-PE" sz="16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just">
                        <a:buFont typeface="Wingdings" panose="05000000000000000000" pitchFamily="2" charset="2"/>
                        <a:buNone/>
                      </a:pPr>
                      <a:endParaRPr lang="es-ES" sz="800" dirty="0">
                        <a:latin typeface="+mn-lt"/>
                      </a:endParaRPr>
                    </a:p>
                    <a:p>
                      <a:pPr marL="285750" indent="-285750" algn="just">
                        <a:buFont typeface="Wingdings" panose="05000000000000000000" pitchFamily="2" charset="2"/>
                        <a:buChar char="ü"/>
                      </a:pPr>
                      <a:r>
                        <a:rPr lang="es-ES" sz="1600" dirty="0">
                          <a:latin typeface="+mn-lt"/>
                        </a:rPr>
                        <a:t>Industria y minería</a:t>
                      </a:r>
                    </a:p>
                    <a:p>
                      <a:pPr marL="285750" indent="-285750" algn="just">
                        <a:buFont typeface="Wingdings" panose="05000000000000000000" pitchFamily="2" charset="2"/>
                        <a:buChar char="ü"/>
                      </a:pPr>
                      <a:r>
                        <a:rPr lang="es-ES" sz="1600" dirty="0">
                          <a:latin typeface="+mn-lt"/>
                        </a:rPr>
                        <a:t>Construcción</a:t>
                      </a:r>
                    </a:p>
                    <a:p>
                      <a:pPr marL="285750" indent="-285750" algn="just">
                        <a:buFont typeface="Wingdings" panose="05000000000000000000" pitchFamily="2" charset="2"/>
                        <a:buChar char="ü"/>
                      </a:pPr>
                      <a:r>
                        <a:rPr lang="es-ES" sz="1600" dirty="0">
                          <a:latin typeface="+mn-lt"/>
                        </a:rPr>
                        <a:t>Servicios/turismo</a:t>
                      </a:r>
                    </a:p>
                    <a:p>
                      <a:pPr marL="285750" indent="-285750" algn="just">
                        <a:buFont typeface="Wingdings" panose="05000000000000000000" pitchFamily="2" charset="2"/>
                        <a:buChar char="ü"/>
                      </a:pPr>
                      <a:r>
                        <a:rPr lang="es-ES" sz="1600" dirty="0">
                          <a:latin typeface="+mn-lt"/>
                        </a:rPr>
                        <a:t>Comercio</a:t>
                      </a:r>
                      <a:endParaRPr lang="es-PE"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039113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600" b="1"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kern="1200" dirty="0">
                          <a:solidFill>
                            <a:schemeClr val="dk1"/>
                          </a:solidFill>
                          <a:latin typeface="+mj-lt"/>
                          <a:ea typeface="+mn-ea"/>
                          <a:cs typeface="+mn-cs"/>
                        </a:rPr>
                        <a:t>2da. FASE DEL REINICIO DE ACTIVIDADES – JUNIO</a:t>
                      </a:r>
                      <a:br>
                        <a:rPr lang="es-ES" sz="1600" b="1" kern="1200" dirty="0">
                          <a:solidFill>
                            <a:schemeClr val="dk1"/>
                          </a:solidFill>
                          <a:latin typeface="+mj-lt"/>
                          <a:ea typeface="+mn-ea"/>
                          <a:cs typeface="+mn-cs"/>
                        </a:rPr>
                      </a:br>
                      <a:r>
                        <a:rPr lang="es-ES" sz="1600" b="1" kern="1200" dirty="0" smtClean="0">
                          <a:solidFill>
                            <a:schemeClr val="dk1"/>
                          </a:solidFill>
                          <a:latin typeface="+mj-lt"/>
                          <a:ea typeface="+mn-ea"/>
                          <a:cs typeface="+mn-cs"/>
                        </a:rPr>
                        <a:t>D.S. </a:t>
                      </a:r>
                      <a:r>
                        <a:rPr lang="es-ES" sz="1600" b="1" kern="1200" dirty="0">
                          <a:solidFill>
                            <a:schemeClr val="dk1"/>
                          </a:solidFill>
                          <a:latin typeface="+mj-lt"/>
                          <a:ea typeface="+mn-ea"/>
                          <a:cs typeface="+mn-cs"/>
                        </a:rPr>
                        <a:t>N° 101-2020-PCP</a:t>
                      </a:r>
                      <a:endParaRPr lang="es-PE" sz="16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indent="0" algn="just">
                        <a:buFont typeface="Wingdings" panose="05000000000000000000" pitchFamily="2" charset="2"/>
                        <a:buNone/>
                      </a:pPr>
                      <a:endParaRPr lang="es-ES" sz="800" dirty="0">
                        <a:latin typeface="+mn-lt"/>
                      </a:endParaRPr>
                    </a:p>
                    <a:p>
                      <a:pPr marL="285750" indent="-285750" algn="just">
                        <a:buFont typeface="Wingdings" panose="05000000000000000000" pitchFamily="2" charset="2"/>
                        <a:buChar char="ü"/>
                      </a:pPr>
                      <a:r>
                        <a:rPr lang="es-ES" sz="1600" dirty="0">
                          <a:latin typeface="+mn-lt"/>
                        </a:rPr>
                        <a:t>Agricultura</a:t>
                      </a:r>
                    </a:p>
                    <a:p>
                      <a:pPr marL="285750" indent="-285750" algn="just">
                        <a:buFont typeface="Wingdings" panose="05000000000000000000" pitchFamily="2" charset="2"/>
                        <a:buChar char="ü"/>
                      </a:pPr>
                      <a:r>
                        <a:rPr lang="es-ES" sz="1600" dirty="0">
                          <a:latin typeface="+mn-lt"/>
                        </a:rPr>
                        <a:t>Minería </a:t>
                      </a:r>
                      <a:endParaRPr lang="es-PE"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580665"/>
                  </a:ext>
                </a:extLst>
              </a:tr>
              <a:tr h="1282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600" b="1" kern="1200" dirty="0">
                        <a:solidFill>
                          <a:schemeClr val="dk1"/>
                        </a:solidFill>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kern="1200" dirty="0">
                          <a:solidFill>
                            <a:schemeClr val="dk1"/>
                          </a:solidFill>
                          <a:latin typeface="+mj-lt"/>
                          <a:ea typeface="+mn-ea"/>
                          <a:cs typeface="+mn-cs"/>
                        </a:rPr>
                        <a:t>3ra.  FASE DEL REINICIO DE ACTIVIDADES – JUNIO</a:t>
                      </a:r>
                      <a:br>
                        <a:rPr lang="es-ES" sz="1600" b="1" kern="1200" dirty="0">
                          <a:solidFill>
                            <a:schemeClr val="dk1"/>
                          </a:solidFill>
                          <a:latin typeface="+mj-lt"/>
                          <a:ea typeface="+mn-ea"/>
                          <a:cs typeface="+mn-cs"/>
                        </a:rPr>
                      </a:br>
                      <a:r>
                        <a:rPr lang="es-ES" sz="1600" b="1" kern="1200" dirty="0" smtClean="0">
                          <a:solidFill>
                            <a:schemeClr val="dk1"/>
                          </a:solidFill>
                          <a:latin typeface="+mj-lt"/>
                          <a:ea typeface="+mn-ea"/>
                          <a:cs typeface="+mn-cs"/>
                        </a:rPr>
                        <a:t>D.S. </a:t>
                      </a:r>
                      <a:r>
                        <a:rPr lang="es-ES" sz="1600" b="1" kern="1200" dirty="0" err="1">
                          <a:solidFill>
                            <a:schemeClr val="dk1"/>
                          </a:solidFill>
                          <a:latin typeface="+mj-lt"/>
                          <a:ea typeface="+mn-ea"/>
                          <a:cs typeface="+mn-cs"/>
                        </a:rPr>
                        <a:t>N°</a:t>
                      </a:r>
                      <a:r>
                        <a:rPr lang="es-ES" sz="1600" b="1" kern="1200" dirty="0">
                          <a:solidFill>
                            <a:schemeClr val="dk1"/>
                          </a:solidFill>
                          <a:latin typeface="+mj-lt"/>
                          <a:ea typeface="+mn-ea"/>
                          <a:cs typeface="+mn-cs"/>
                        </a:rPr>
                        <a:t> 117-2020-PCP</a:t>
                      </a:r>
                      <a:endParaRPr lang="es-PE" sz="1600" b="1" kern="1200" dirty="0">
                        <a:solidFill>
                          <a:schemeClr val="dk1"/>
                        </a:solidFill>
                        <a:latin typeface="+mj-lt"/>
                        <a:ea typeface="+mn-ea"/>
                        <a:cs typeface="+mn-cs"/>
                      </a:endParaRPr>
                    </a:p>
                    <a:p>
                      <a:pPr algn="ctr"/>
                      <a:endParaRPr lang="es-PE" sz="16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285750" indent="-285750" algn="just">
                        <a:buFont typeface="Wingdings" panose="05000000000000000000" pitchFamily="2" charset="2"/>
                        <a:buChar char="ü"/>
                      </a:pPr>
                      <a:r>
                        <a:rPr lang="es-ES" sz="1600" dirty="0">
                          <a:latin typeface="+mn-lt"/>
                        </a:rPr>
                        <a:t>Energía y minería </a:t>
                      </a:r>
                    </a:p>
                    <a:p>
                      <a:pPr marL="285750" indent="-285750" algn="just">
                        <a:buFont typeface="Wingdings" panose="05000000000000000000" pitchFamily="2" charset="2"/>
                        <a:buChar char="ü"/>
                      </a:pPr>
                      <a:r>
                        <a:rPr lang="es-ES" sz="1600" dirty="0">
                          <a:latin typeface="+mn-lt"/>
                        </a:rPr>
                        <a:t>Construcción </a:t>
                      </a:r>
                    </a:p>
                    <a:p>
                      <a:pPr marL="285750" indent="-285750" algn="just">
                        <a:buFont typeface="Wingdings" panose="05000000000000000000" pitchFamily="2" charset="2"/>
                        <a:buChar char="ü"/>
                      </a:pPr>
                      <a:r>
                        <a:rPr lang="es-ES" sz="1600" dirty="0">
                          <a:latin typeface="+mn-lt"/>
                        </a:rPr>
                        <a:t>Manufactura</a:t>
                      </a:r>
                    </a:p>
                    <a:p>
                      <a:pPr marL="285750" indent="-285750" algn="just">
                        <a:buFont typeface="Wingdings" panose="05000000000000000000" pitchFamily="2" charset="2"/>
                        <a:buChar char="ü"/>
                      </a:pPr>
                      <a:r>
                        <a:rPr lang="es-ES" sz="1600" dirty="0">
                          <a:latin typeface="+mn-lt"/>
                        </a:rPr>
                        <a:t>Tiendas en general (aforo al 50%)</a:t>
                      </a:r>
                    </a:p>
                    <a:p>
                      <a:pPr marL="285750" indent="-285750" algn="just">
                        <a:buFont typeface="Wingdings" panose="05000000000000000000" pitchFamily="2" charset="2"/>
                        <a:buChar char="ü"/>
                      </a:pPr>
                      <a:r>
                        <a:rPr lang="es-ES" sz="1600" dirty="0">
                          <a:latin typeface="+mn-lt"/>
                        </a:rPr>
                        <a:t>Restaurantes y servicios afines, excepto bares (aforo al 40%)</a:t>
                      </a:r>
                    </a:p>
                    <a:p>
                      <a:pPr marL="285750" indent="-285750" algn="just">
                        <a:buFont typeface="Wingdings" panose="05000000000000000000" pitchFamily="2" charset="2"/>
                        <a:buChar char="ü"/>
                      </a:pPr>
                      <a:r>
                        <a:rPr lang="es-ES" sz="1600" dirty="0">
                          <a:latin typeface="+mn-lt"/>
                        </a:rPr>
                        <a:t>Transporte aéreo. Sólo vuelos nacionales</a:t>
                      </a:r>
                      <a:endParaRPr lang="es-PE"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0866409"/>
                  </a:ext>
                </a:extLst>
              </a:tr>
            </a:tbl>
          </a:graphicData>
        </a:graphic>
      </p:graphicFrame>
    </p:spTree>
    <p:extLst>
      <p:ext uri="{BB962C8B-B14F-4D97-AF65-F5344CB8AC3E}">
        <p14:creationId xmlns:p14="http://schemas.microsoft.com/office/powerpoint/2010/main" val="1802861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142836" y="471054"/>
            <a:ext cx="7392508" cy="1036494"/>
          </a:xfrm>
        </p:spPr>
        <p:txBody>
          <a:bodyPr>
            <a:normAutofit/>
          </a:bodyPr>
          <a:lstStyle/>
          <a:p>
            <a:pPr algn="ctr" eaLnBrk="1" hangingPunct="1"/>
            <a:r>
              <a:rPr lang="es-ES" sz="2800" b="1" dirty="0">
                <a:solidFill>
                  <a:srgbClr val="002060"/>
                </a:solidFill>
                <a:latin typeface="Calibri Light" panose="020F0302020204030204" pitchFamily="34" charset="0"/>
                <a:cs typeface="Calibri Light" panose="020F0302020204030204" pitchFamily="34" charset="0"/>
              </a:rPr>
              <a:t>¿Qué hechos son considerados como infracciones </a:t>
            </a:r>
            <a:r>
              <a:rPr lang="es-ES" sz="2000" u="sng" dirty="0" smtClean="0">
                <a:solidFill>
                  <a:srgbClr val="A40000"/>
                </a:solidFill>
                <a:latin typeface="+mn-lt"/>
                <a:ea typeface="+mn-ea"/>
                <a:cs typeface="+mn-cs"/>
              </a:rPr>
              <a:t>MUY GRAVES</a:t>
            </a:r>
            <a:r>
              <a:rPr lang="es-ES" sz="2000" dirty="0" smtClean="0">
                <a:solidFill>
                  <a:srgbClr val="A40000"/>
                </a:solidFill>
                <a:latin typeface="+mn-lt"/>
                <a:ea typeface="+mn-ea"/>
                <a:cs typeface="+mn-cs"/>
              </a:rPr>
              <a:t> </a:t>
            </a:r>
            <a:r>
              <a:rPr lang="es-ES" sz="2800" b="1" dirty="0">
                <a:solidFill>
                  <a:srgbClr val="002060"/>
                </a:solidFill>
                <a:latin typeface="Calibri Light" panose="020F0302020204030204" pitchFamily="34" charset="0"/>
                <a:cs typeface="Calibri Light" panose="020F0302020204030204" pitchFamily="34" charset="0"/>
              </a:rPr>
              <a:t>en materia de </a:t>
            </a:r>
            <a:r>
              <a:rPr lang="es-ES" sz="2000" u="sng" dirty="0" smtClean="0">
                <a:solidFill>
                  <a:srgbClr val="A40000"/>
                </a:solidFill>
                <a:latin typeface="+mn-lt"/>
                <a:ea typeface="+mn-ea"/>
                <a:cs typeface="+mn-cs"/>
              </a:rPr>
              <a:t>RELACIONES LABORALES</a:t>
            </a:r>
            <a:r>
              <a:rPr lang="es-ES" sz="2800" b="1" dirty="0" smtClean="0">
                <a:latin typeface="Calibri Light" panose="020F0302020204030204" pitchFamily="34" charset="0"/>
                <a:cs typeface="Calibri Light" panose="020F0302020204030204" pitchFamily="34" charset="0"/>
              </a:rPr>
              <a:t>? </a:t>
            </a:r>
            <a:endParaRPr lang="es-ES_tradnl" sz="2800" b="1" dirty="0">
              <a:latin typeface="Calibri Light" panose="020F0302020204030204" pitchFamily="34" charset="0"/>
              <a:cs typeface="Calibri Light" panose="020F0302020204030204" pitchFamily="34" charset="0"/>
            </a:endParaRPr>
          </a:p>
        </p:txBody>
      </p:sp>
      <p:sp>
        <p:nvSpPr>
          <p:cNvPr id="40962" name="Rectangle 3"/>
          <p:cNvSpPr>
            <a:spLocks noGrp="1" noChangeArrowheads="1"/>
          </p:cNvSpPr>
          <p:nvPr>
            <p:ph type="body" idx="1"/>
          </p:nvPr>
        </p:nvSpPr>
        <p:spPr>
          <a:xfrm>
            <a:off x="1625600" y="2435551"/>
            <a:ext cx="9128836" cy="3965249"/>
          </a:xfrm>
        </p:spPr>
        <p:txBody>
          <a:bodyPr>
            <a:noAutofit/>
          </a:bodyPr>
          <a:lstStyle/>
          <a:p>
            <a:pPr algn="just">
              <a:buFont typeface="Wingdings" panose="05000000000000000000" pitchFamily="2" charset="2"/>
              <a:buChar char="§"/>
              <a:tabLst>
                <a:tab pos="373063" algn="l"/>
              </a:tabLst>
            </a:pPr>
            <a:r>
              <a:rPr lang="es-ES" sz="1800" dirty="0"/>
              <a:t>No pagar la </a:t>
            </a:r>
            <a:r>
              <a:rPr lang="es-ES" sz="1800" b="1" u="sng" dirty="0"/>
              <a:t>remuneración mínima </a:t>
            </a:r>
            <a:r>
              <a:rPr lang="es-ES" sz="1800" dirty="0"/>
              <a:t>correspondiente.</a:t>
            </a:r>
          </a:p>
          <a:p>
            <a:pPr algn="just">
              <a:buFont typeface="Wingdings" panose="05000000000000000000" pitchFamily="2" charset="2"/>
              <a:buChar char="§"/>
              <a:tabLst>
                <a:tab pos="373063" algn="l"/>
              </a:tabLst>
            </a:pPr>
            <a:r>
              <a:rPr lang="es-PE" sz="1800" dirty="0"/>
              <a:t>No registrar trabajadores en planillas de pago o en registros que las sustituyan incurriéndose en una infracción </a:t>
            </a:r>
            <a:r>
              <a:rPr lang="es-PE" sz="1800" u="sng" dirty="0">
                <a:solidFill>
                  <a:srgbClr val="A40000"/>
                </a:solidFill>
              </a:rPr>
              <a:t>por cada trabajador </a:t>
            </a:r>
            <a:r>
              <a:rPr lang="es-PE" sz="1800" u="sng" dirty="0" smtClean="0">
                <a:solidFill>
                  <a:srgbClr val="A40000"/>
                </a:solidFill>
              </a:rPr>
              <a:t>afectado</a:t>
            </a:r>
            <a:r>
              <a:rPr lang="es-PE" sz="1800" dirty="0" smtClean="0"/>
              <a:t>.</a:t>
            </a:r>
            <a:endParaRPr lang="es-ES" sz="1800" dirty="0">
              <a:solidFill>
                <a:srgbClr val="A40000"/>
              </a:solidFill>
            </a:endParaRPr>
          </a:p>
          <a:p>
            <a:pPr algn="just">
              <a:buFont typeface="Wingdings" panose="05000000000000000000" pitchFamily="2" charset="2"/>
              <a:buChar char="§"/>
              <a:tabLst>
                <a:tab pos="373063" algn="l"/>
              </a:tabLst>
            </a:pPr>
            <a:r>
              <a:rPr lang="es-ES" sz="1800" dirty="0"/>
              <a:t>La negativa de recibir el pliego de reclamos</a:t>
            </a:r>
            <a:r>
              <a:rPr lang="es-ES" sz="1800" dirty="0" smtClean="0"/>
              <a:t>.</a:t>
            </a:r>
            <a:endParaRPr lang="es-ES" sz="1800" dirty="0"/>
          </a:p>
          <a:p>
            <a:pPr algn="just">
              <a:buFont typeface="Wingdings" panose="05000000000000000000" pitchFamily="2" charset="2"/>
              <a:buChar char="§"/>
              <a:tabLst>
                <a:tab pos="373063" algn="l"/>
              </a:tabLst>
            </a:pPr>
            <a:r>
              <a:rPr lang="es-ES" sz="1800" dirty="0"/>
              <a:t>El incumplimiento de las disposiciones relacionadas con el </a:t>
            </a:r>
            <a:r>
              <a:rPr lang="es-ES" sz="1800" b="1" u="sng" dirty="0"/>
              <a:t>trabajo de menores</a:t>
            </a:r>
            <a:r>
              <a:rPr lang="es-ES" sz="1800" u="sng" dirty="0"/>
              <a:t>.</a:t>
            </a:r>
          </a:p>
          <a:p>
            <a:pPr algn="just">
              <a:buFont typeface="Wingdings" panose="05000000000000000000" pitchFamily="2" charset="2"/>
              <a:buChar char="§"/>
              <a:tabLst>
                <a:tab pos="373063" algn="l"/>
              </a:tabLst>
            </a:pPr>
            <a:r>
              <a:rPr lang="es-ES" sz="1800" dirty="0"/>
              <a:t>El incumplimiento de las disposiciones relacionadas con la jornada de trabajo, refrigerio, trabajo  en sobretiempo, trabajo nocturno, descanso vacacional y otros descansos, licencias, permisos y el tiempo de trabajo en general.</a:t>
            </a:r>
          </a:p>
          <a:p>
            <a:pPr algn="just">
              <a:buFont typeface="Wingdings" panose="05000000000000000000" pitchFamily="2" charset="2"/>
              <a:buChar char="§"/>
              <a:tabLst>
                <a:tab pos="373063" algn="l"/>
              </a:tabLst>
            </a:pPr>
            <a:r>
              <a:rPr lang="es-ES" sz="1800" dirty="0"/>
              <a:t>La realización de los actos que impidan el libre ejercicio de la huelga. </a:t>
            </a:r>
            <a:r>
              <a:rPr lang="es-ES" sz="1800" b="1" u="sng" dirty="0"/>
              <a:t>Esquirolaje “interno” y “externo”</a:t>
            </a:r>
            <a:r>
              <a:rPr lang="es-ES" sz="1800" b="1" dirty="0"/>
              <a:t>. </a:t>
            </a:r>
          </a:p>
          <a:p>
            <a:pPr algn="just">
              <a:buFont typeface="Wingdings" panose="05000000000000000000" pitchFamily="2" charset="2"/>
              <a:buChar char="§"/>
              <a:tabLst>
                <a:tab pos="373063" algn="l"/>
              </a:tabLst>
            </a:pPr>
            <a:r>
              <a:rPr lang="es-ES" sz="1800" dirty="0"/>
              <a:t>La realización de actos que afecten la </a:t>
            </a:r>
            <a:r>
              <a:rPr lang="es-ES" sz="1800" b="1" u="sng" dirty="0"/>
              <a:t>libertad sindical</a:t>
            </a:r>
            <a:r>
              <a:rPr lang="es-ES" sz="1800" b="1" dirty="0"/>
              <a:t> </a:t>
            </a:r>
            <a:r>
              <a:rPr lang="es-ES" sz="1800" dirty="0"/>
              <a:t>del trabajador o de la organización de trabajadores.</a:t>
            </a:r>
            <a:endParaRPr lang="en-US" sz="1800" dirty="0">
              <a:cs typeface="Times New Roman" pitchFamily="18" charset="0"/>
            </a:endParaRPr>
          </a:p>
        </p:txBody>
      </p:sp>
      <p:pic>
        <p:nvPicPr>
          <p:cNvPr id="2" name="Imagen 1"/>
          <p:cNvPicPr>
            <a:picLocks noChangeAspect="1"/>
          </p:cNvPicPr>
          <p:nvPr/>
        </p:nvPicPr>
        <p:blipFill>
          <a:blip r:embed="rId3"/>
          <a:stretch>
            <a:fillRect/>
          </a:stretch>
        </p:blipFill>
        <p:spPr>
          <a:xfrm>
            <a:off x="9144147" y="1309520"/>
            <a:ext cx="2110664" cy="1103882"/>
          </a:xfrm>
          <a:prstGeom prst="rect">
            <a:avLst/>
          </a:prstGeom>
        </p:spPr>
      </p:pic>
    </p:spTree>
    <p:extLst>
      <p:ext uri="{BB962C8B-B14F-4D97-AF65-F5344CB8AC3E}">
        <p14:creationId xmlns:p14="http://schemas.microsoft.com/office/powerpoint/2010/main" val="680320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E9ABD-A031-424D-88EA-F8B1EDE2572D}"/>
              </a:ext>
            </a:extLst>
          </p:cNvPr>
          <p:cNvSpPr>
            <a:spLocks noGrp="1"/>
          </p:cNvSpPr>
          <p:nvPr>
            <p:ph type="title"/>
          </p:nvPr>
        </p:nvSpPr>
        <p:spPr>
          <a:xfrm>
            <a:off x="1786071" y="388475"/>
            <a:ext cx="8733823" cy="752030"/>
          </a:xfrm>
        </p:spPr>
        <p:txBody>
          <a:bodyPr>
            <a:noAutofit/>
          </a:bodyPr>
          <a:lstStyle/>
          <a:p>
            <a:pPr algn="ctr"/>
            <a:r>
              <a:rPr lang="es-ES" sz="2600" b="1" dirty="0">
                <a:solidFill>
                  <a:srgbClr val="002060"/>
                </a:solidFill>
              </a:rPr>
              <a:t>Infracciones “temporales” que incorpora el  D.S. N° 010-2020-TR</a:t>
            </a:r>
            <a:br>
              <a:rPr lang="es-ES" sz="2600" b="1" dirty="0">
                <a:solidFill>
                  <a:srgbClr val="002060"/>
                </a:solidFill>
              </a:rPr>
            </a:br>
            <a:r>
              <a:rPr lang="es-ES" sz="2600" b="1" dirty="0">
                <a:solidFill>
                  <a:srgbClr val="C00000"/>
                </a:solidFill>
              </a:rPr>
              <a:t>(</a:t>
            </a:r>
            <a:r>
              <a:rPr lang="es-ES" sz="2600" b="1" u="sng" dirty="0">
                <a:solidFill>
                  <a:srgbClr val="C00000"/>
                </a:solidFill>
              </a:rPr>
              <a:t>Muy grave</a:t>
            </a:r>
            <a:r>
              <a:rPr lang="es-ES" sz="2600" b="1" dirty="0">
                <a:solidFill>
                  <a:srgbClr val="C00000"/>
                </a:solidFill>
              </a:rPr>
              <a:t>)</a:t>
            </a:r>
            <a:endParaRPr lang="es-PE" sz="2600" b="1" dirty="0">
              <a:solidFill>
                <a:srgbClr val="C00000"/>
              </a:solidFill>
            </a:endParaRPr>
          </a:p>
        </p:txBody>
      </p:sp>
      <p:sp>
        <p:nvSpPr>
          <p:cNvPr id="7" name="Elipse 6">
            <a:extLst>
              <a:ext uri="{FF2B5EF4-FFF2-40B4-BE49-F238E27FC236}">
                <a16:creationId xmlns:a16="http://schemas.microsoft.com/office/drawing/2014/main" id="{A619ED14-A5E4-4C5B-B665-D3D1D8B82513}"/>
              </a:ext>
            </a:extLst>
          </p:cNvPr>
          <p:cNvSpPr/>
          <p:nvPr/>
        </p:nvSpPr>
        <p:spPr>
          <a:xfrm>
            <a:off x="1128963" y="1805768"/>
            <a:ext cx="3255816" cy="22444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PE" dirty="0"/>
              <a:t>Incorpora como infracción al R-LGIT el </a:t>
            </a:r>
            <a:r>
              <a:rPr lang="es-PE" u="sng" dirty="0"/>
              <a:t>trabajo en empresas no permitidas de laborar</a:t>
            </a:r>
            <a:r>
              <a:rPr lang="es-ES" u="sng" dirty="0"/>
              <a:t> </a:t>
            </a:r>
            <a:endParaRPr lang="es-PE" u="sng" dirty="0"/>
          </a:p>
        </p:txBody>
      </p:sp>
      <p:sp>
        <p:nvSpPr>
          <p:cNvPr id="9" name="Elipse 8">
            <a:extLst>
              <a:ext uri="{FF2B5EF4-FFF2-40B4-BE49-F238E27FC236}">
                <a16:creationId xmlns:a16="http://schemas.microsoft.com/office/drawing/2014/main" id="{C62B8270-7062-4428-9EA8-C33917A2E6E8}"/>
              </a:ext>
            </a:extLst>
          </p:cNvPr>
          <p:cNvSpPr/>
          <p:nvPr/>
        </p:nvSpPr>
        <p:spPr>
          <a:xfrm>
            <a:off x="6409346" y="3223300"/>
            <a:ext cx="5135914" cy="28516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PE" sz="1600" dirty="0"/>
              <a:t>a) Disponer, exigir o permitir el ingreso o la permanencia de personas para </a:t>
            </a:r>
            <a:r>
              <a:rPr lang="es-PE" sz="1600" u="sng" dirty="0"/>
              <a:t>prestar servicios en los centros de trabajo cuya actividad no se encuentre exceptuada del Estado de Emergencia Nacional</a:t>
            </a:r>
            <a:r>
              <a:rPr lang="es-PE" sz="1600" dirty="0"/>
              <a:t> declarado por D.S. N° 044-2020-PCM o para </a:t>
            </a:r>
            <a:r>
              <a:rPr lang="es-PE" sz="1600" u="sng" dirty="0"/>
              <a:t>labores que no sean las estrictamente necesarias dentro del ámbito de la excepción</a:t>
            </a:r>
            <a:r>
              <a:rPr lang="es-PE" sz="1600" dirty="0"/>
              <a:t>.</a:t>
            </a:r>
          </a:p>
        </p:txBody>
      </p:sp>
      <p:sp>
        <p:nvSpPr>
          <p:cNvPr id="10" name="Flecha: curvada hacia abajo 9">
            <a:extLst>
              <a:ext uri="{FF2B5EF4-FFF2-40B4-BE49-F238E27FC236}">
                <a16:creationId xmlns:a16="http://schemas.microsoft.com/office/drawing/2014/main" id="{AD376660-97BC-4485-9EE1-F509359D52A9}"/>
              </a:ext>
            </a:extLst>
          </p:cNvPr>
          <p:cNvSpPr/>
          <p:nvPr/>
        </p:nvSpPr>
        <p:spPr>
          <a:xfrm rot="1049940">
            <a:off x="4430354" y="2236384"/>
            <a:ext cx="2981468"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3" name="CuadroTexto 2">
            <a:extLst>
              <a:ext uri="{FF2B5EF4-FFF2-40B4-BE49-F238E27FC236}">
                <a16:creationId xmlns:a16="http://schemas.microsoft.com/office/drawing/2014/main" id="{989003E8-7FB1-4F95-B7A0-B23848E62536}"/>
              </a:ext>
            </a:extLst>
          </p:cNvPr>
          <p:cNvSpPr txBox="1"/>
          <p:nvPr/>
        </p:nvSpPr>
        <p:spPr>
          <a:xfrm rot="1240775">
            <a:off x="4859363" y="2560489"/>
            <a:ext cx="2033185" cy="338554"/>
          </a:xfrm>
          <a:prstGeom prst="rect">
            <a:avLst/>
          </a:prstGeom>
          <a:noFill/>
        </p:spPr>
        <p:txBody>
          <a:bodyPr wrap="none" rtlCol="0">
            <a:spAutoFit/>
          </a:bodyPr>
          <a:lstStyle/>
          <a:p>
            <a:r>
              <a:rPr lang="es-ES" sz="1600" b="1" dirty="0">
                <a:solidFill>
                  <a:schemeClr val="accent6">
                    <a:lumMod val="50000"/>
                  </a:schemeClr>
                </a:solidFill>
              </a:rPr>
              <a:t>“Infracción temporal”</a:t>
            </a:r>
            <a:endParaRPr lang="es-PE" sz="1600" b="1" dirty="0">
              <a:solidFill>
                <a:schemeClr val="accent6">
                  <a:lumMod val="50000"/>
                </a:schemeClr>
              </a:solidFill>
            </a:endParaRPr>
          </a:p>
        </p:txBody>
      </p:sp>
      <p:sp>
        <p:nvSpPr>
          <p:cNvPr id="12" name="CuadroTexto 11">
            <a:extLst>
              <a:ext uri="{FF2B5EF4-FFF2-40B4-BE49-F238E27FC236}">
                <a16:creationId xmlns:a16="http://schemas.microsoft.com/office/drawing/2014/main" id="{8CEAE16C-3971-40F8-A34D-D909E5A17177}"/>
              </a:ext>
            </a:extLst>
          </p:cNvPr>
          <p:cNvSpPr txBox="1"/>
          <p:nvPr/>
        </p:nvSpPr>
        <p:spPr>
          <a:xfrm>
            <a:off x="7331747" y="2853969"/>
            <a:ext cx="3342408" cy="369332"/>
          </a:xfrm>
          <a:prstGeom prst="rect">
            <a:avLst/>
          </a:prstGeom>
          <a:noFill/>
        </p:spPr>
        <p:txBody>
          <a:bodyPr wrap="square" rtlCol="0">
            <a:spAutoFit/>
          </a:bodyPr>
          <a:lstStyle/>
          <a:p>
            <a:r>
              <a:rPr lang="es-ES" b="1" dirty="0">
                <a:solidFill>
                  <a:schemeClr val="accent6">
                    <a:lumMod val="50000"/>
                  </a:schemeClr>
                </a:solidFill>
                <a:latin typeface="+mj-lt"/>
              </a:rPr>
              <a:t>Literal a) de la 9na. D.F.T. del R-LGIT</a:t>
            </a:r>
            <a:endParaRPr lang="es-PE" b="1" dirty="0">
              <a:solidFill>
                <a:schemeClr val="accent6">
                  <a:lumMod val="50000"/>
                </a:schemeClr>
              </a:solidFill>
              <a:latin typeface="+mj-lt"/>
            </a:endParaRPr>
          </a:p>
        </p:txBody>
      </p:sp>
      <p:sp>
        <p:nvSpPr>
          <p:cNvPr id="4" name="Rectángulo 3">
            <a:extLst>
              <a:ext uri="{FF2B5EF4-FFF2-40B4-BE49-F238E27FC236}">
                <a16:creationId xmlns:a16="http://schemas.microsoft.com/office/drawing/2014/main" id="{5061DC80-3B1C-42BB-9344-FA5867737672}"/>
              </a:ext>
            </a:extLst>
          </p:cNvPr>
          <p:cNvSpPr/>
          <p:nvPr/>
        </p:nvSpPr>
        <p:spPr>
          <a:xfrm>
            <a:off x="1100874" y="1436436"/>
            <a:ext cx="3311996" cy="646331"/>
          </a:xfrm>
          <a:prstGeom prst="rect">
            <a:avLst/>
          </a:prstGeom>
        </p:spPr>
        <p:txBody>
          <a:bodyPr wrap="none">
            <a:spAutoFit/>
          </a:bodyPr>
          <a:lstStyle/>
          <a:p>
            <a:pPr algn="ctr"/>
            <a:r>
              <a:rPr lang="es-ES" b="1" dirty="0">
                <a:solidFill>
                  <a:schemeClr val="accent6">
                    <a:lumMod val="50000"/>
                  </a:schemeClr>
                </a:solidFill>
                <a:latin typeface="+mj-lt"/>
              </a:rPr>
              <a:t>2da. D.C.T del D.S. N° 010-2020-TR</a:t>
            </a:r>
          </a:p>
          <a:p>
            <a:pPr algn="ctr"/>
            <a:endParaRPr lang="es-ES" b="1" dirty="0">
              <a:solidFill>
                <a:schemeClr val="accent6">
                  <a:lumMod val="50000"/>
                </a:schemeClr>
              </a:solidFill>
              <a:latin typeface="+mj-lt"/>
            </a:endParaRPr>
          </a:p>
        </p:txBody>
      </p:sp>
      <p:pic>
        <p:nvPicPr>
          <p:cNvPr id="1026" name="Picture 2" descr="Ilustración de stock sobre 3d humano con signo de detención 75276925">
            <a:extLst>
              <a:ext uri="{FF2B5EF4-FFF2-40B4-BE49-F238E27FC236}">
                <a16:creationId xmlns:a16="http://schemas.microsoft.com/office/drawing/2014/main" id="{93725E5F-1E82-45C7-8AC7-1A19AF4829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383"/>
          <a:stretch/>
        </p:blipFill>
        <p:spPr bwMode="auto">
          <a:xfrm>
            <a:off x="3932846" y="3559982"/>
            <a:ext cx="2476500" cy="1907251"/>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E702B775-E042-48C9-9F80-9204880F9495}"/>
              </a:ext>
            </a:extLst>
          </p:cNvPr>
          <p:cNvSpPr txBox="1"/>
          <p:nvPr/>
        </p:nvSpPr>
        <p:spPr>
          <a:xfrm>
            <a:off x="7017562" y="6074936"/>
            <a:ext cx="4022053" cy="646331"/>
          </a:xfrm>
          <a:prstGeom prst="rect">
            <a:avLst/>
          </a:prstGeom>
          <a:noFill/>
        </p:spPr>
        <p:txBody>
          <a:bodyPr wrap="square" rtlCol="0">
            <a:spAutoFit/>
          </a:bodyPr>
          <a:lstStyle/>
          <a:p>
            <a:pPr algn="ctr"/>
            <a:r>
              <a:rPr lang="es-ES" b="1" dirty="0">
                <a:solidFill>
                  <a:schemeClr val="accent6">
                    <a:lumMod val="50000"/>
                  </a:schemeClr>
                </a:solidFill>
                <a:latin typeface="+mj-lt"/>
              </a:rPr>
              <a:t>Se </a:t>
            </a:r>
            <a:r>
              <a:rPr lang="es-ES" b="1" u="sng" dirty="0">
                <a:solidFill>
                  <a:schemeClr val="accent6">
                    <a:lumMod val="50000"/>
                  </a:schemeClr>
                </a:solidFill>
                <a:latin typeface="+mj-lt"/>
              </a:rPr>
              <a:t>exceptúan</a:t>
            </a:r>
            <a:r>
              <a:rPr lang="es-ES" b="1" dirty="0">
                <a:solidFill>
                  <a:schemeClr val="accent6">
                    <a:lumMod val="50000"/>
                  </a:schemeClr>
                </a:solidFill>
                <a:latin typeface="+mj-lt"/>
              </a:rPr>
              <a:t> también las actividades de las fases 1, 2 y 3.</a:t>
            </a:r>
            <a:endParaRPr lang="es-PE" b="1" dirty="0">
              <a:solidFill>
                <a:schemeClr val="accent6">
                  <a:lumMod val="50000"/>
                </a:schemeClr>
              </a:solidFill>
              <a:latin typeface="+mj-lt"/>
            </a:endParaRPr>
          </a:p>
        </p:txBody>
      </p:sp>
    </p:spTree>
    <p:extLst>
      <p:ext uri="{BB962C8B-B14F-4D97-AF65-F5344CB8AC3E}">
        <p14:creationId xmlns:p14="http://schemas.microsoft.com/office/powerpoint/2010/main" val="2690142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98D459-47CF-45BD-946D-74BEDC7D2CB3}"/>
              </a:ext>
            </a:extLst>
          </p:cNvPr>
          <p:cNvSpPr>
            <a:spLocks noGrp="1"/>
          </p:cNvSpPr>
          <p:nvPr>
            <p:ph type="title"/>
          </p:nvPr>
        </p:nvSpPr>
        <p:spPr>
          <a:xfrm>
            <a:off x="3136542" y="474355"/>
            <a:ext cx="6426202" cy="743818"/>
          </a:xfrm>
        </p:spPr>
        <p:txBody>
          <a:bodyPr anchor="t">
            <a:normAutofit fontScale="90000"/>
          </a:bodyPr>
          <a:lstStyle/>
          <a:p>
            <a:pPr algn="ctr"/>
            <a:r>
              <a:rPr lang="es-ES" sz="2600" b="1" dirty="0">
                <a:solidFill>
                  <a:srgbClr val="002060"/>
                </a:solidFill>
              </a:rPr>
              <a:t>“Medida cautelar” para </a:t>
            </a:r>
            <a:r>
              <a:rPr lang="es-ES" sz="2600" b="1" u="sng" dirty="0">
                <a:solidFill>
                  <a:srgbClr val="002060"/>
                </a:solidFill>
              </a:rPr>
              <a:t>cerrar temporalmente </a:t>
            </a:r>
            <a:r>
              <a:rPr lang="es-ES" sz="2600" b="1" dirty="0">
                <a:solidFill>
                  <a:srgbClr val="002060"/>
                </a:solidFill>
              </a:rPr>
              <a:t/>
            </a:r>
            <a:br>
              <a:rPr lang="es-ES" sz="2600" b="1" dirty="0">
                <a:solidFill>
                  <a:srgbClr val="002060"/>
                </a:solidFill>
              </a:rPr>
            </a:br>
            <a:r>
              <a:rPr lang="es-ES" sz="2600" b="1" dirty="0">
                <a:solidFill>
                  <a:srgbClr val="002060"/>
                </a:solidFill>
              </a:rPr>
              <a:t>el área o establecimiento </a:t>
            </a:r>
            <a:r>
              <a:rPr lang="es-ES" sz="2800" b="1" dirty="0">
                <a:solidFill>
                  <a:srgbClr val="002060"/>
                </a:solidFill>
              </a:rPr>
              <a:t/>
            </a:r>
            <a:br>
              <a:rPr lang="es-ES" sz="2800" b="1" dirty="0">
                <a:solidFill>
                  <a:srgbClr val="002060"/>
                </a:solidFill>
              </a:rPr>
            </a:br>
            <a:endParaRPr lang="es-PE" sz="2800" b="1" dirty="0">
              <a:solidFill>
                <a:srgbClr val="002060"/>
              </a:solidFill>
            </a:endParaRPr>
          </a:p>
        </p:txBody>
      </p:sp>
      <p:sp>
        <p:nvSpPr>
          <p:cNvPr id="6" name="Rectángulo 5">
            <a:extLst>
              <a:ext uri="{FF2B5EF4-FFF2-40B4-BE49-F238E27FC236}">
                <a16:creationId xmlns:a16="http://schemas.microsoft.com/office/drawing/2014/main" id="{96B4D756-C1AB-4640-AB60-26B0E5A3D354}"/>
              </a:ext>
            </a:extLst>
          </p:cNvPr>
          <p:cNvSpPr/>
          <p:nvPr/>
        </p:nvSpPr>
        <p:spPr>
          <a:xfrm>
            <a:off x="521293" y="1751227"/>
            <a:ext cx="4798850" cy="48734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sz="1600" b="1" dirty="0">
                <a:latin typeface="+mj-lt"/>
              </a:rPr>
              <a:t>Artículo 11</a:t>
            </a:r>
            <a:r>
              <a:rPr lang="es-ES" sz="1600" dirty="0">
                <a:latin typeface="+mj-lt"/>
              </a:rPr>
              <a:t>.- </a:t>
            </a:r>
            <a:r>
              <a:rPr lang="es-ES" sz="1600" b="1" dirty="0">
                <a:latin typeface="+mj-lt"/>
              </a:rPr>
              <a:t>Facultad del inspector del trabajo de imponer el cierre temporal como medida cautelar </a:t>
            </a:r>
          </a:p>
          <a:p>
            <a:pPr algn="just"/>
            <a:endParaRPr lang="es-ES" sz="1600" dirty="0">
              <a:latin typeface="+mj-lt"/>
            </a:endParaRPr>
          </a:p>
          <a:p>
            <a:pPr algn="just"/>
            <a:r>
              <a:rPr lang="es-ES" sz="1600" dirty="0"/>
              <a:t>11.1 En el desarrollo de las funciones de inspección en el sector privado, </a:t>
            </a:r>
            <a:r>
              <a:rPr lang="es-ES" sz="1600" b="1" dirty="0"/>
              <a:t>los inspectores del trabajo </a:t>
            </a:r>
            <a:r>
              <a:rPr lang="es-ES" sz="1600" dirty="0"/>
              <a:t>que estén debidamente acreditados, están investidos de autoridad y facultados para imponer la </a:t>
            </a:r>
            <a:r>
              <a:rPr lang="es-ES" sz="1600" b="1" dirty="0"/>
              <a:t>medida cautelar de cierre del área o establecimiento </a:t>
            </a:r>
            <a:r>
              <a:rPr lang="es-ES" sz="1600" dirty="0"/>
              <a:t>en caso verifiquen que el sujeto inspeccionado pueda estar incurriendo en la infracción muy grave en materia laboral prevista en el literal a) de la 9na. DFT del RLGIT, que fue incorporada por la Segunda Disposición Complementaria Transitoria del D.S. N° 010-2020-TR. </a:t>
            </a:r>
          </a:p>
          <a:p>
            <a:pPr algn="just"/>
            <a:endParaRPr lang="es-ES" sz="1600" dirty="0"/>
          </a:p>
          <a:p>
            <a:pPr algn="just"/>
            <a:r>
              <a:rPr lang="es-ES" sz="1600" dirty="0"/>
              <a:t>11.2 La </a:t>
            </a:r>
            <a:r>
              <a:rPr lang="es-ES" sz="1600" b="1" dirty="0"/>
              <a:t>medida cautelar de cierre </a:t>
            </a:r>
            <a:r>
              <a:rPr lang="es-ES" sz="1600" dirty="0"/>
              <a:t>del área o establecimiento, </a:t>
            </a:r>
            <a:r>
              <a:rPr lang="es-ES" sz="1600" u="sng" dirty="0"/>
              <a:t>tiene vigencia hasta que finalice el EEN.</a:t>
            </a:r>
          </a:p>
          <a:p>
            <a:r>
              <a:rPr lang="es-ES" sz="1600" dirty="0">
                <a:solidFill>
                  <a:srgbClr val="C00000"/>
                </a:solidFill>
              </a:rPr>
              <a:t>(</a:t>
            </a:r>
            <a:r>
              <a:rPr lang="es-ES" sz="1600" b="1" dirty="0">
                <a:solidFill>
                  <a:srgbClr val="C00000"/>
                </a:solidFill>
              </a:rPr>
              <a:t>hasta el 31 de julio de 2020 </a:t>
            </a:r>
            <a:r>
              <a:rPr lang="es-ES" sz="1600" dirty="0">
                <a:solidFill>
                  <a:srgbClr val="C00000"/>
                </a:solidFill>
              </a:rPr>
              <a:t>– D.S. N° 116-2020- PCM).</a:t>
            </a:r>
            <a:endParaRPr lang="es-PE" sz="1600" dirty="0">
              <a:solidFill>
                <a:srgbClr val="C00000"/>
              </a:solidFill>
            </a:endParaRPr>
          </a:p>
        </p:txBody>
      </p:sp>
      <p:sp>
        <p:nvSpPr>
          <p:cNvPr id="7" name="Rectángulo 6">
            <a:extLst>
              <a:ext uri="{FF2B5EF4-FFF2-40B4-BE49-F238E27FC236}">
                <a16:creationId xmlns:a16="http://schemas.microsoft.com/office/drawing/2014/main" id="{CEFE37DA-986D-4FA5-970F-D0B8F665561C}"/>
              </a:ext>
            </a:extLst>
          </p:cNvPr>
          <p:cNvSpPr/>
          <p:nvPr/>
        </p:nvSpPr>
        <p:spPr>
          <a:xfrm>
            <a:off x="7765471" y="1795323"/>
            <a:ext cx="3872346" cy="48734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gn="just">
              <a:buAutoNum type="alphaLcParenR"/>
            </a:pPr>
            <a:r>
              <a:rPr lang="es-PE" sz="1700" dirty="0"/>
              <a:t>Disponer, exigir o permitir el ingreso o la permanencia de personas para </a:t>
            </a:r>
            <a:r>
              <a:rPr lang="es-PE" sz="1700" u="sng" dirty="0"/>
              <a:t>prestar servicios en los centros de trabajo cuya actividad no se encuentre exceptuada del Estado de Emergencia Nacional</a:t>
            </a:r>
            <a:r>
              <a:rPr lang="es-PE" sz="1700" dirty="0"/>
              <a:t> declarado por DS 044-2020-PCM o para </a:t>
            </a:r>
            <a:r>
              <a:rPr lang="es-PE" sz="1700" u="sng" dirty="0"/>
              <a:t>labores que no sean las estrictamente necesarias dentro del ámbito de la excepción</a:t>
            </a:r>
            <a:r>
              <a:rPr lang="es-PE" sz="1700" dirty="0"/>
              <a:t>.</a:t>
            </a:r>
          </a:p>
          <a:p>
            <a:pPr marL="342900" indent="-342900" algn="just">
              <a:buAutoNum type="alphaLcParenR"/>
            </a:pPr>
            <a:endParaRPr lang="es-PE" sz="1700" dirty="0"/>
          </a:p>
          <a:p>
            <a:pPr algn="ctr"/>
            <a:r>
              <a:rPr lang="es-ES" sz="1700" b="1" dirty="0">
                <a:solidFill>
                  <a:schemeClr val="accent6">
                    <a:lumMod val="50000"/>
                  </a:schemeClr>
                </a:solidFill>
                <a:latin typeface="+mj-lt"/>
              </a:rPr>
              <a:t>Se </a:t>
            </a:r>
            <a:r>
              <a:rPr lang="es-ES" sz="1700" b="1" u="sng" dirty="0">
                <a:solidFill>
                  <a:schemeClr val="accent6">
                    <a:lumMod val="50000"/>
                  </a:schemeClr>
                </a:solidFill>
                <a:latin typeface="+mj-lt"/>
              </a:rPr>
              <a:t>exceptúan</a:t>
            </a:r>
            <a:r>
              <a:rPr lang="es-ES" sz="1700" b="1" dirty="0">
                <a:solidFill>
                  <a:schemeClr val="accent6">
                    <a:lumMod val="50000"/>
                  </a:schemeClr>
                </a:solidFill>
                <a:latin typeface="+mj-lt"/>
              </a:rPr>
              <a:t> también las actividades de las fases 1, 2 y 3.</a:t>
            </a:r>
            <a:endParaRPr lang="es-PE" sz="1700" b="1" dirty="0">
              <a:solidFill>
                <a:schemeClr val="accent6">
                  <a:lumMod val="50000"/>
                </a:schemeClr>
              </a:solidFill>
              <a:latin typeface="+mj-lt"/>
            </a:endParaRPr>
          </a:p>
          <a:p>
            <a:pPr marL="342900" indent="-342900" algn="just">
              <a:buAutoNum type="alphaLcParenR"/>
            </a:pPr>
            <a:endParaRPr lang="es-PE" sz="1600" dirty="0"/>
          </a:p>
        </p:txBody>
      </p:sp>
      <p:sp>
        <p:nvSpPr>
          <p:cNvPr id="8" name="Flecha: curvada hacia abajo 7">
            <a:extLst>
              <a:ext uri="{FF2B5EF4-FFF2-40B4-BE49-F238E27FC236}">
                <a16:creationId xmlns:a16="http://schemas.microsoft.com/office/drawing/2014/main" id="{97B06BE6-2EC1-4F33-9258-0902EE5956CF}"/>
              </a:ext>
            </a:extLst>
          </p:cNvPr>
          <p:cNvSpPr/>
          <p:nvPr/>
        </p:nvSpPr>
        <p:spPr>
          <a:xfrm>
            <a:off x="5482934" y="2687673"/>
            <a:ext cx="2119746" cy="58189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3" name="CuadroTexto 2">
            <a:extLst>
              <a:ext uri="{FF2B5EF4-FFF2-40B4-BE49-F238E27FC236}">
                <a16:creationId xmlns:a16="http://schemas.microsoft.com/office/drawing/2014/main" id="{CB7D76DC-BFD4-4C47-94A5-FEDBE8576165}"/>
              </a:ext>
            </a:extLst>
          </p:cNvPr>
          <p:cNvSpPr txBox="1"/>
          <p:nvPr/>
        </p:nvSpPr>
        <p:spPr>
          <a:xfrm>
            <a:off x="1485899" y="1425991"/>
            <a:ext cx="3145922" cy="369332"/>
          </a:xfrm>
          <a:prstGeom prst="rect">
            <a:avLst/>
          </a:prstGeom>
          <a:noFill/>
        </p:spPr>
        <p:txBody>
          <a:bodyPr wrap="square" rtlCol="0">
            <a:spAutoFit/>
          </a:bodyPr>
          <a:lstStyle/>
          <a:p>
            <a:pPr algn="ctr"/>
            <a:r>
              <a:rPr lang="es-ES" b="1" dirty="0">
                <a:solidFill>
                  <a:schemeClr val="accent6">
                    <a:lumMod val="50000"/>
                  </a:schemeClr>
                </a:solidFill>
                <a:latin typeface="+mj-lt"/>
              </a:rPr>
              <a:t>Decreto Legislativo N°1499</a:t>
            </a:r>
            <a:endParaRPr lang="es-PE" b="1" dirty="0">
              <a:solidFill>
                <a:schemeClr val="accent6">
                  <a:lumMod val="50000"/>
                </a:schemeClr>
              </a:solidFill>
              <a:latin typeface="+mj-lt"/>
            </a:endParaRPr>
          </a:p>
        </p:txBody>
      </p:sp>
      <p:sp>
        <p:nvSpPr>
          <p:cNvPr id="10" name="CuadroTexto 9">
            <a:extLst>
              <a:ext uri="{FF2B5EF4-FFF2-40B4-BE49-F238E27FC236}">
                <a16:creationId xmlns:a16="http://schemas.microsoft.com/office/drawing/2014/main" id="{15A2AD35-24BA-48DD-8872-DCFA78036B94}"/>
              </a:ext>
            </a:extLst>
          </p:cNvPr>
          <p:cNvSpPr txBox="1"/>
          <p:nvPr/>
        </p:nvSpPr>
        <p:spPr>
          <a:xfrm>
            <a:off x="7981949" y="1425991"/>
            <a:ext cx="3342408" cy="369332"/>
          </a:xfrm>
          <a:prstGeom prst="rect">
            <a:avLst/>
          </a:prstGeom>
          <a:noFill/>
        </p:spPr>
        <p:txBody>
          <a:bodyPr wrap="square" rtlCol="0">
            <a:spAutoFit/>
          </a:bodyPr>
          <a:lstStyle/>
          <a:p>
            <a:pPr algn="ctr"/>
            <a:r>
              <a:rPr lang="es-ES" b="1" dirty="0">
                <a:solidFill>
                  <a:schemeClr val="accent6">
                    <a:lumMod val="50000"/>
                  </a:schemeClr>
                </a:solidFill>
                <a:latin typeface="+mj-lt"/>
              </a:rPr>
              <a:t>Literal a) de la 9na D.F.T. del R-LGIT</a:t>
            </a:r>
            <a:endParaRPr lang="es-PE" b="1" dirty="0">
              <a:solidFill>
                <a:schemeClr val="accent6">
                  <a:lumMod val="50000"/>
                </a:schemeClr>
              </a:solidFill>
              <a:latin typeface="+mj-lt"/>
            </a:endParaRPr>
          </a:p>
        </p:txBody>
      </p:sp>
      <p:grpSp>
        <p:nvGrpSpPr>
          <p:cNvPr id="5" name="Grupo 4">
            <a:extLst>
              <a:ext uri="{FF2B5EF4-FFF2-40B4-BE49-F238E27FC236}">
                <a16:creationId xmlns:a16="http://schemas.microsoft.com/office/drawing/2014/main" id="{33C34998-E202-453C-971C-D0A9ED55AF3A}"/>
              </a:ext>
            </a:extLst>
          </p:cNvPr>
          <p:cNvGrpSpPr/>
          <p:nvPr/>
        </p:nvGrpSpPr>
        <p:grpSpPr>
          <a:xfrm>
            <a:off x="5413659" y="3429000"/>
            <a:ext cx="2189021" cy="2886436"/>
            <a:chOff x="5320143" y="3429000"/>
            <a:chExt cx="2189021" cy="2886436"/>
          </a:xfrm>
        </p:grpSpPr>
        <p:pic>
          <p:nvPicPr>
            <p:cNvPr id="2050" name="Picture 2" descr="Hombre 3D Con El Cartel Blanco Stock de ilustración - Ilustración ...">
              <a:extLst>
                <a:ext uri="{FF2B5EF4-FFF2-40B4-BE49-F238E27FC236}">
                  <a16:creationId xmlns:a16="http://schemas.microsoft.com/office/drawing/2014/main" id="{4FFE7D3D-04A6-4071-89D3-F1CDD7F378F5}"/>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3886" t="2760" r="20911" b="2760"/>
            <a:stretch/>
          </p:blipFill>
          <p:spPr bwMode="auto">
            <a:xfrm>
              <a:off x="5320143" y="3429000"/>
              <a:ext cx="2189021" cy="288643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E97328-A6FD-4A78-B327-74E5C1515BF9}"/>
                </a:ext>
              </a:extLst>
            </p:cNvPr>
            <p:cNvSpPr txBox="1"/>
            <p:nvPr/>
          </p:nvSpPr>
          <p:spPr>
            <a:xfrm>
              <a:off x="5486401" y="3572376"/>
              <a:ext cx="1772688" cy="615553"/>
            </a:xfrm>
            <a:prstGeom prst="rect">
              <a:avLst/>
            </a:prstGeom>
            <a:noFill/>
          </p:spPr>
          <p:txBody>
            <a:bodyPr wrap="square" rtlCol="0">
              <a:spAutoFit/>
            </a:bodyPr>
            <a:lstStyle/>
            <a:p>
              <a:pPr algn="ctr"/>
              <a:r>
                <a:rPr lang="es-ES" sz="1700" b="1" dirty="0">
                  <a:solidFill>
                    <a:srgbClr val="C00000"/>
                  </a:solidFill>
                  <a:latin typeface="+mj-lt"/>
                </a:rPr>
                <a:t>CIERRE TEMPORAL</a:t>
              </a:r>
              <a:endParaRPr lang="es-PE" sz="1700" b="1" dirty="0">
                <a:solidFill>
                  <a:srgbClr val="C00000"/>
                </a:solidFill>
                <a:latin typeface="+mj-lt"/>
              </a:endParaRPr>
            </a:p>
          </p:txBody>
        </p:sp>
      </p:grpSp>
    </p:spTree>
    <p:extLst>
      <p:ext uri="{BB962C8B-B14F-4D97-AF65-F5344CB8AC3E}">
        <p14:creationId xmlns:p14="http://schemas.microsoft.com/office/powerpoint/2010/main" val="2160976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3039F4D3-1FB3-4A8F-B1A8-328157193D0B}"/>
              </a:ext>
            </a:extLst>
          </p:cNvPr>
          <p:cNvGraphicFramePr>
            <a:graphicFrameLocks noGrp="1"/>
          </p:cNvGraphicFramePr>
          <p:nvPr/>
        </p:nvGraphicFramePr>
        <p:xfrm>
          <a:off x="668481" y="1322408"/>
          <a:ext cx="6009408" cy="2529840"/>
        </p:xfrm>
        <a:graphic>
          <a:graphicData uri="http://schemas.openxmlformats.org/drawingml/2006/table">
            <a:tbl>
              <a:tblPr firstRow="1" bandRow="1">
                <a:tableStyleId>{F5AB1C69-6EDB-4FF4-983F-18BD219EF322}</a:tableStyleId>
              </a:tblPr>
              <a:tblGrid>
                <a:gridCol w="2003136">
                  <a:extLst>
                    <a:ext uri="{9D8B030D-6E8A-4147-A177-3AD203B41FA5}">
                      <a16:colId xmlns:a16="http://schemas.microsoft.com/office/drawing/2014/main" val="1615089202"/>
                    </a:ext>
                  </a:extLst>
                </a:gridCol>
                <a:gridCol w="2003136">
                  <a:extLst>
                    <a:ext uri="{9D8B030D-6E8A-4147-A177-3AD203B41FA5}">
                      <a16:colId xmlns:a16="http://schemas.microsoft.com/office/drawing/2014/main" val="3059974463"/>
                    </a:ext>
                  </a:extLst>
                </a:gridCol>
                <a:gridCol w="2003136">
                  <a:extLst>
                    <a:ext uri="{9D8B030D-6E8A-4147-A177-3AD203B41FA5}">
                      <a16:colId xmlns:a16="http://schemas.microsoft.com/office/drawing/2014/main" val="1111895281"/>
                    </a:ext>
                  </a:extLst>
                </a:gridCol>
              </a:tblGrid>
              <a:tr h="367870">
                <a:tc gridSpan="3">
                  <a:txBody>
                    <a:bodyPr/>
                    <a:lstStyle/>
                    <a:p>
                      <a:pPr algn="ctr"/>
                      <a:r>
                        <a:rPr lang="es-ES" sz="2000" dirty="0">
                          <a:solidFill>
                            <a:schemeClr val="bg1"/>
                          </a:solidFill>
                          <a:latin typeface="+mj-lt"/>
                        </a:rPr>
                        <a:t>ACTIVIDADES BÁSICAS y REANUDADAS</a:t>
                      </a:r>
                      <a:endParaRPr lang="es-PE" sz="2000"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s-PE"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s-PE" dirty="0">
                        <a:solidFill>
                          <a:schemeClr val="bg1"/>
                        </a:solidFill>
                      </a:endParaRPr>
                    </a:p>
                  </a:txBody>
                  <a:tcPr/>
                </a:tc>
                <a:extLst>
                  <a:ext uri="{0D108BD9-81ED-4DB2-BD59-A6C34878D82A}">
                    <a16:rowId xmlns:a16="http://schemas.microsoft.com/office/drawing/2014/main" val="2707193349"/>
                  </a:ext>
                </a:extLst>
              </a:tr>
              <a:tr h="537656">
                <a:tc gridSpan="3">
                  <a:txBody>
                    <a:bodyPr/>
                    <a:lstStyle/>
                    <a:p>
                      <a:pPr algn="ctr"/>
                      <a:r>
                        <a:rPr lang="es-ES" sz="3200" b="1" u="none" dirty="0">
                          <a:solidFill>
                            <a:schemeClr val="bg1"/>
                          </a:solidFill>
                          <a:latin typeface="+mj-lt"/>
                        </a:rPr>
                        <a:t>Trabajo Presencial</a:t>
                      </a:r>
                      <a:endParaRPr lang="es-PE" sz="3200" b="1" u="none"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PE"/>
                    </a:p>
                  </a:txBody>
                  <a:tcPr/>
                </a:tc>
                <a:tc hMerge="1">
                  <a:txBody>
                    <a:bodyPr/>
                    <a:lstStyle/>
                    <a:p>
                      <a:pPr algn="ctr"/>
                      <a:endParaRPr lang="es-PE" dirty="0"/>
                    </a:p>
                  </a:txBody>
                  <a:tcPr/>
                </a:tc>
                <a:extLst>
                  <a:ext uri="{0D108BD9-81ED-4DB2-BD59-A6C34878D82A}">
                    <a16:rowId xmlns:a16="http://schemas.microsoft.com/office/drawing/2014/main" val="2391620937"/>
                  </a:ext>
                </a:extLst>
              </a:tr>
              <a:tr h="366209">
                <a:tc rowSpan="4">
                  <a:txBody>
                    <a:bodyPr/>
                    <a:lstStyle/>
                    <a:p>
                      <a:pPr algn="ctr"/>
                      <a:r>
                        <a:rPr lang="es-ES" sz="3200" dirty="0">
                          <a:solidFill>
                            <a:schemeClr val="tx1"/>
                          </a:solidFill>
                          <a:latin typeface="+mj-lt"/>
                        </a:rPr>
                        <a:t>Trabajo</a:t>
                      </a:r>
                      <a:br>
                        <a:rPr lang="es-ES" sz="3200" dirty="0">
                          <a:solidFill>
                            <a:schemeClr val="tx1"/>
                          </a:solidFill>
                          <a:latin typeface="+mj-lt"/>
                        </a:rPr>
                      </a:br>
                      <a:r>
                        <a:rPr lang="es-ES" sz="3200" b="1" u="sng" dirty="0">
                          <a:solidFill>
                            <a:schemeClr val="tx1"/>
                          </a:solidFill>
                          <a:latin typeface="+mj-lt"/>
                        </a:rPr>
                        <a:t>NO</a:t>
                      </a:r>
                      <a:r>
                        <a:rPr lang="es-ES" sz="3200" dirty="0">
                          <a:solidFill>
                            <a:schemeClr val="tx1"/>
                          </a:solidFill>
                          <a:latin typeface="+mj-lt"/>
                        </a:rPr>
                        <a:t> </a:t>
                      </a:r>
                      <a:br>
                        <a:rPr lang="es-ES" sz="3200" dirty="0">
                          <a:solidFill>
                            <a:schemeClr val="tx1"/>
                          </a:solidFill>
                          <a:latin typeface="+mj-lt"/>
                        </a:rPr>
                      </a:br>
                      <a:r>
                        <a:rPr lang="es-ES" sz="3200" dirty="0">
                          <a:solidFill>
                            <a:schemeClr val="tx1"/>
                          </a:solidFill>
                          <a:latin typeface="+mj-lt"/>
                        </a:rPr>
                        <a:t>Presencial</a:t>
                      </a:r>
                      <a:endParaRPr lang="es-PE" sz="32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ES" sz="1800" b="1" i="1" dirty="0">
                          <a:solidFill>
                            <a:srgbClr val="002060"/>
                          </a:solidFill>
                          <a:latin typeface="+mj-lt"/>
                        </a:rPr>
                        <a:t>Trabajo Remoto</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r>
                        <a:rPr lang="es-ES" sz="2000" b="1" dirty="0">
                          <a:solidFill>
                            <a:schemeClr val="accent6">
                              <a:lumMod val="50000"/>
                            </a:schemeClr>
                          </a:solidFill>
                          <a:latin typeface="+mj-lt"/>
                        </a:rPr>
                        <a:t>Trabajadores del </a:t>
                      </a:r>
                      <a:r>
                        <a:rPr lang="es-ES" sz="1800" b="1" dirty="0">
                          <a:solidFill>
                            <a:schemeClr val="accent6">
                              <a:lumMod val="50000"/>
                            </a:schemeClr>
                          </a:solidFill>
                          <a:latin typeface="+mj-lt"/>
                        </a:rPr>
                        <a:t>“Grupo en Riesgo”</a:t>
                      </a:r>
                      <a:endParaRPr lang="es-PE" sz="1800" b="1" dirty="0">
                        <a:solidFill>
                          <a:schemeClr val="accent6">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70459562"/>
                  </a:ext>
                </a:extLst>
              </a:tr>
              <a:tr h="366209">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800" b="1" i="1" dirty="0">
                          <a:solidFill>
                            <a:srgbClr val="002060"/>
                          </a:solidFill>
                          <a:latin typeface="+mj-lt"/>
                        </a:rPr>
                        <a:t>L.C.G.H.C.</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92246646"/>
                  </a:ext>
                </a:extLst>
              </a:tr>
              <a:tr h="366209">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ES" sz="1800" b="1" i="1" dirty="0">
                          <a:solidFill>
                            <a:srgbClr val="002060"/>
                          </a:solidFill>
                          <a:latin typeface="+mj-lt"/>
                        </a:rPr>
                        <a:t>Trabajo Remoto</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tx1"/>
                          </a:solidFill>
                          <a:latin typeface="+mj-lt"/>
                        </a:rPr>
                        <a:t>Trabajadores </a:t>
                      </a:r>
                      <a:r>
                        <a:rPr lang="es-ES" sz="2000" b="1" u="sng" dirty="0">
                          <a:solidFill>
                            <a:schemeClr val="tx1"/>
                          </a:solidFill>
                          <a:latin typeface="+mj-lt"/>
                        </a:rPr>
                        <a:t>NO</a:t>
                      </a:r>
                      <a:r>
                        <a:rPr lang="es-ES" sz="2000" dirty="0">
                          <a:solidFill>
                            <a:schemeClr val="tx1"/>
                          </a:solidFill>
                          <a:latin typeface="+mj-lt"/>
                        </a:rPr>
                        <a:t> </a:t>
                      </a:r>
                      <a:r>
                        <a:rPr kumimoji="0" lang="es-ES" sz="1800" b="0" i="0" u="none" strike="noStrike" kern="1200" cap="none" spc="0" normalizeH="0" baseline="0" noProof="0" dirty="0">
                          <a:ln>
                            <a:noFill/>
                          </a:ln>
                          <a:solidFill>
                            <a:prstClr val="black"/>
                          </a:solidFill>
                          <a:effectLst/>
                          <a:uLnTx/>
                          <a:uFillTx/>
                          <a:latin typeface="+mj-lt"/>
                          <a:ea typeface="+mn-ea"/>
                          <a:cs typeface="+mn-cs"/>
                        </a:rPr>
                        <a:t>“Grupo en Riesgo”</a:t>
                      </a:r>
                      <a:endParaRPr kumimoji="0" lang="es-PE" sz="1800" b="0" i="0" u="none" strike="noStrike" kern="1200" cap="none" spc="0" normalizeH="0" baseline="0" noProof="0" dirty="0">
                        <a:ln>
                          <a:noFill/>
                        </a:ln>
                        <a:solidFill>
                          <a:prstClr val="black"/>
                        </a:solidFill>
                        <a:effectLst/>
                        <a:uLnTx/>
                        <a:uFillTx/>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71772152"/>
                  </a:ext>
                </a:extLst>
              </a:tr>
              <a:tr h="366209">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800" b="1" i="1" dirty="0">
                          <a:solidFill>
                            <a:srgbClr val="002060"/>
                          </a:solidFill>
                          <a:latin typeface="+mj-lt"/>
                        </a:rPr>
                        <a:t>L.C.G.H.C.</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3331479"/>
                  </a:ext>
                </a:extLst>
              </a:tr>
            </a:tbl>
          </a:graphicData>
        </a:graphic>
      </p:graphicFrame>
      <p:graphicFrame>
        <p:nvGraphicFramePr>
          <p:cNvPr id="4" name="Tabla 3">
            <a:extLst>
              <a:ext uri="{FF2B5EF4-FFF2-40B4-BE49-F238E27FC236}">
                <a16:creationId xmlns:a16="http://schemas.microsoft.com/office/drawing/2014/main" id="{C97C16F0-2E50-4E2E-A4A9-A17ACBED7B76}"/>
              </a:ext>
            </a:extLst>
          </p:cNvPr>
          <p:cNvGraphicFramePr>
            <a:graphicFrameLocks noGrp="1"/>
          </p:cNvGraphicFramePr>
          <p:nvPr/>
        </p:nvGraphicFramePr>
        <p:xfrm>
          <a:off x="4912364" y="4152117"/>
          <a:ext cx="6123975" cy="2275262"/>
        </p:xfrm>
        <a:graphic>
          <a:graphicData uri="http://schemas.openxmlformats.org/drawingml/2006/table">
            <a:tbl>
              <a:tblPr firstRow="1" bandRow="1">
                <a:tableStyleId>{F5AB1C69-6EDB-4FF4-983F-18BD219EF322}</a:tableStyleId>
              </a:tblPr>
              <a:tblGrid>
                <a:gridCol w="2041325">
                  <a:extLst>
                    <a:ext uri="{9D8B030D-6E8A-4147-A177-3AD203B41FA5}">
                      <a16:colId xmlns:a16="http://schemas.microsoft.com/office/drawing/2014/main" val="878382949"/>
                    </a:ext>
                  </a:extLst>
                </a:gridCol>
                <a:gridCol w="2041325">
                  <a:extLst>
                    <a:ext uri="{9D8B030D-6E8A-4147-A177-3AD203B41FA5}">
                      <a16:colId xmlns:a16="http://schemas.microsoft.com/office/drawing/2014/main" val="2323219238"/>
                    </a:ext>
                  </a:extLst>
                </a:gridCol>
                <a:gridCol w="2041325">
                  <a:extLst>
                    <a:ext uri="{9D8B030D-6E8A-4147-A177-3AD203B41FA5}">
                      <a16:colId xmlns:a16="http://schemas.microsoft.com/office/drawing/2014/main" val="2194345370"/>
                    </a:ext>
                  </a:extLst>
                </a:gridCol>
              </a:tblGrid>
              <a:tr h="37580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Calibri Light" panose="020F0302020204030204"/>
                          <a:ea typeface="+mn-ea"/>
                          <a:cs typeface="+mn-cs"/>
                        </a:rPr>
                        <a:t>ACTIVIDADES NO BÁSICAS (no reanudadas)</a:t>
                      </a:r>
                      <a:endParaRPr kumimoji="0" lang="es-PE" sz="2000" b="1" i="0" u="none" strike="noStrike" kern="1200" cap="none" spc="0" normalizeH="0" baseline="0" noProof="0" dirty="0">
                        <a:ln>
                          <a:noFill/>
                        </a:ln>
                        <a:solidFill>
                          <a:prstClr val="white"/>
                        </a:solidFill>
                        <a:effectLst/>
                        <a:uLnTx/>
                        <a:uFillTx/>
                        <a:latin typeface="Calibri Light" panose="020F03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lang="es-PE"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PE"/>
                    </a:p>
                  </a:txBody>
                  <a:tcPr/>
                </a:tc>
                <a:extLst>
                  <a:ext uri="{0D108BD9-81ED-4DB2-BD59-A6C34878D82A}">
                    <a16:rowId xmlns:a16="http://schemas.microsoft.com/office/drawing/2014/main" val="243934557"/>
                  </a:ext>
                </a:extLst>
              </a:tr>
              <a:tr h="551618">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mj-lt"/>
                          <a:ea typeface="+mn-ea"/>
                          <a:cs typeface="+mn-cs"/>
                        </a:rPr>
                        <a:t>Trabajo</a:t>
                      </a:r>
                      <a:br>
                        <a:rPr kumimoji="0" lang="es-ES" sz="3200" b="0" i="0" u="none" strike="noStrike" kern="1200" cap="none" spc="0" normalizeH="0" baseline="0" noProof="0" dirty="0">
                          <a:ln>
                            <a:noFill/>
                          </a:ln>
                          <a:solidFill>
                            <a:prstClr val="black"/>
                          </a:solidFill>
                          <a:effectLst/>
                          <a:uLnTx/>
                          <a:uFillTx/>
                          <a:latin typeface="+mj-lt"/>
                          <a:ea typeface="+mn-ea"/>
                          <a:cs typeface="+mn-cs"/>
                        </a:rPr>
                      </a:br>
                      <a:r>
                        <a:rPr kumimoji="0" lang="es-ES" sz="3200" b="1" i="0" u="sng" strike="noStrike" kern="1200" cap="none" spc="0" normalizeH="0" baseline="0" noProof="0" dirty="0">
                          <a:ln>
                            <a:noFill/>
                          </a:ln>
                          <a:solidFill>
                            <a:prstClr val="black"/>
                          </a:solidFill>
                          <a:effectLst/>
                          <a:uLnTx/>
                          <a:uFillTx/>
                          <a:latin typeface="+mj-lt"/>
                          <a:ea typeface="+mn-ea"/>
                          <a:cs typeface="+mn-cs"/>
                        </a:rPr>
                        <a:t>NO</a:t>
                      </a:r>
                      <a:r>
                        <a:rPr kumimoji="0" lang="es-ES" sz="3200" b="0" i="0" u="none" strike="noStrike" kern="1200" cap="none" spc="0" normalizeH="0" baseline="0" noProof="0" dirty="0">
                          <a:ln>
                            <a:noFill/>
                          </a:ln>
                          <a:solidFill>
                            <a:prstClr val="black"/>
                          </a:solidFill>
                          <a:effectLst/>
                          <a:uLnTx/>
                          <a:uFillTx/>
                          <a:latin typeface="+mj-lt"/>
                          <a:ea typeface="+mn-ea"/>
                          <a:cs typeface="+mn-cs"/>
                        </a:rPr>
                        <a:t> </a:t>
                      </a:r>
                      <a:br>
                        <a:rPr kumimoji="0" lang="es-ES" sz="3200" b="0" i="0" u="none" strike="noStrike" kern="1200" cap="none" spc="0" normalizeH="0" baseline="0" noProof="0" dirty="0">
                          <a:ln>
                            <a:noFill/>
                          </a:ln>
                          <a:solidFill>
                            <a:prstClr val="black"/>
                          </a:solidFill>
                          <a:effectLst/>
                          <a:uLnTx/>
                          <a:uFillTx/>
                          <a:latin typeface="+mj-lt"/>
                          <a:ea typeface="+mn-ea"/>
                          <a:cs typeface="+mn-cs"/>
                        </a:rPr>
                      </a:br>
                      <a:r>
                        <a:rPr kumimoji="0" lang="es-ES" sz="3200" b="0" i="0" u="none" strike="noStrike" kern="1200" cap="none" spc="0" normalizeH="0" baseline="0" noProof="0" dirty="0">
                          <a:ln>
                            <a:noFill/>
                          </a:ln>
                          <a:solidFill>
                            <a:prstClr val="black"/>
                          </a:solidFill>
                          <a:effectLst/>
                          <a:uLnTx/>
                          <a:uFillTx/>
                          <a:latin typeface="+mj-lt"/>
                          <a:ea typeface="+mn-ea"/>
                          <a:cs typeface="+mn-cs"/>
                        </a:rPr>
                        <a:t>Presencial</a:t>
                      </a:r>
                      <a:endParaRPr kumimoji="0" lang="es-PE" sz="3200" b="0" i="0" u="none" strike="noStrike" kern="1200" cap="none" spc="0" normalizeH="0" baseline="0" noProof="0" dirty="0">
                        <a:ln>
                          <a:noFill/>
                        </a:ln>
                        <a:solidFill>
                          <a:prstClr val="black"/>
                        </a:solidFill>
                        <a:effectLst/>
                        <a:uLnTx/>
                        <a:uFillTx/>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s-ES" sz="1800" b="1" i="1" dirty="0">
                          <a:solidFill>
                            <a:srgbClr val="002060"/>
                          </a:solidFill>
                          <a:latin typeface="+mj-lt"/>
                        </a:rPr>
                        <a:t>Trabajo Remoto</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chemeClr val="accent6">
                              <a:lumMod val="50000"/>
                            </a:schemeClr>
                          </a:solidFill>
                          <a:effectLst/>
                          <a:uLnTx/>
                          <a:uFillTx/>
                          <a:latin typeface="+mj-lt"/>
                          <a:ea typeface="+mn-ea"/>
                          <a:cs typeface="+mn-cs"/>
                        </a:rPr>
                        <a:t>Trabajadores del </a:t>
                      </a:r>
                      <a:r>
                        <a:rPr kumimoji="0" lang="es-ES" sz="1800" b="1" i="0" u="none" strike="noStrike" kern="1200" cap="none" spc="0" normalizeH="0" baseline="0" noProof="0" dirty="0">
                          <a:ln>
                            <a:noFill/>
                          </a:ln>
                          <a:solidFill>
                            <a:schemeClr val="accent6">
                              <a:lumMod val="50000"/>
                            </a:schemeClr>
                          </a:solidFill>
                          <a:effectLst/>
                          <a:uLnTx/>
                          <a:uFillTx/>
                          <a:latin typeface="+mj-lt"/>
                          <a:ea typeface="+mn-ea"/>
                          <a:cs typeface="+mn-cs"/>
                        </a:rPr>
                        <a:t>“Grupo en Riesgo</a:t>
                      </a:r>
                      <a:r>
                        <a:rPr kumimoji="0" lang="es-ES" sz="1800" b="0" i="0" u="none" strike="noStrike" kern="1200" cap="none" spc="0" normalizeH="0" baseline="0" noProof="0" dirty="0">
                          <a:ln>
                            <a:noFill/>
                          </a:ln>
                          <a:solidFill>
                            <a:schemeClr val="accent6">
                              <a:lumMod val="50000"/>
                            </a:schemeClr>
                          </a:solidFill>
                          <a:effectLst/>
                          <a:uLnTx/>
                          <a:uFillTx/>
                          <a:latin typeface="+mj-lt"/>
                          <a:ea typeface="+mn-ea"/>
                          <a:cs typeface="+mn-cs"/>
                        </a:rPr>
                        <a:t>”</a:t>
                      </a:r>
                      <a:endParaRPr kumimoji="0" lang="es-PE" sz="1800" b="0" i="0" u="none" strike="noStrike" kern="1200" cap="none" spc="0" normalizeH="0" baseline="0" noProof="0" dirty="0">
                        <a:ln>
                          <a:noFill/>
                        </a:ln>
                        <a:solidFill>
                          <a:schemeClr val="accent6">
                            <a:lumMod val="50000"/>
                          </a:schemeClr>
                        </a:solidFill>
                        <a:effectLst/>
                        <a:uLnTx/>
                        <a:uFillTx/>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97472718"/>
                  </a:ext>
                </a:extLst>
              </a:tr>
              <a:tr h="575796">
                <a:tc vMerge="1">
                  <a:txBody>
                    <a:bodyPr/>
                    <a:lstStyle/>
                    <a:p>
                      <a:endParaRPr lang="es-PE"/>
                    </a:p>
                  </a:txBody>
                  <a:tcPr/>
                </a:tc>
                <a:tc>
                  <a:txBody>
                    <a:bodyPr/>
                    <a:lstStyle/>
                    <a:p>
                      <a:pPr algn="ctr"/>
                      <a:r>
                        <a:rPr lang="es-ES" sz="1800" b="1" i="1" dirty="0">
                          <a:solidFill>
                            <a:srgbClr val="002060"/>
                          </a:solidFill>
                          <a:latin typeface="+mj-lt"/>
                        </a:rPr>
                        <a:t>L.C.G.H.C.</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endParaRPr lang="es-PE" dirty="0"/>
                    </a:p>
                  </a:txBody>
                  <a:tcPr/>
                </a:tc>
                <a:extLst>
                  <a:ext uri="{0D108BD9-81ED-4DB2-BD59-A6C34878D82A}">
                    <a16:rowId xmlns:a16="http://schemas.microsoft.com/office/drawing/2014/main" val="833938456"/>
                  </a:ext>
                </a:extLst>
              </a:tr>
              <a:tr h="375804">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s-ES" sz="1800" b="1" i="1" dirty="0">
                          <a:solidFill>
                            <a:srgbClr val="002060"/>
                          </a:solidFill>
                          <a:latin typeface="+mj-lt"/>
                        </a:rPr>
                        <a:t>Trabajo Remoto</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mj-lt"/>
                          <a:ea typeface="+mn-ea"/>
                          <a:cs typeface="+mn-cs"/>
                        </a:rPr>
                        <a:t>Trabajadores </a:t>
                      </a:r>
                      <a:r>
                        <a:rPr kumimoji="0" lang="es-ES" sz="2000" b="1" i="0" u="sng" strike="noStrike" kern="1200" cap="none" spc="0" normalizeH="0" baseline="0" noProof="0" dirty="0">
                          <a:ln>
                            <a:noFill/>
                          </a:ln>
                          <a:solidFill>
                            <a:prstClr val="black"/>
                          </a:solidFill>
                          <a:effectLst/>
                          <a:uLnTx/>
                          <a:uFillTx/>
                          <a:latin typeface="+mj-lt"/>
                          <a:ea typeface="+mn-ea"/>
                          <a:cs typeface="+mn-cs"/>
                        </a:rPr>
                        <a:t>NO</a:t>
                      </a:r>
                      <a:r>
                        <a:rPr kumimoji="0" lang="es-ES" sz="2000" b="0" i="0" u="none" strike="noStrike" kern="1200" cap="none" spc="0" normalizeH="0" baseline="0" noProof="0" dirty="0">
                          <a:ln>
                            <a:noFill/>
                          </a:ln>
                          <a:solidFill>
                            <a:prstClr val="black"/>
                          </a:solidFill>
                          <a:effectLst/>
                          <a:uLnTx/>
                          <a:uFillTx/>
                          <a:latin typeface="+mj-lt"/>
                          <a:ea typeface="+mn-ea"/>
                          <a:cs typeface="+mn-cs"/>
                        </a:rPr>
                        <a:t> </a:t>
                      </a:r>
                      <a:r>
                        <a:rPr kumimoji="0" lang="es-ES" sz="1800" b="0" i="0" u="none" strike="noStrike" kern="1200" cap="none" spc="0" normalizeH="0" baseline="0" noProof="0" dirty="0">
                          <a:ln>
                            <a:noFill/>
                          </a:ln>
                          <a:solidFill>
                            <a:prstClr val="black"/>
                          </a:solidFill>
                          <a:effectLst/>
                          <a:uLnTx/>
                          <a:uFillTx/>
                          <a:latin typeface="+mj-lt"/>
                          <a:ea typeface="+mn-ea"/>
                          <a:cs typeface="+mn-cs"/>
                        </a:rPr>
                        <a:t>“Grupo en Riesgo”</a:t>
                      </a:r>
                      <a:endParaRPr kumimoji="0" lang="es-PE" sz="1800" b="0" i="0" u="none" strike="noStrike" kern="1200" cap="none" spc="0" normalizeH="0" baseline="0" noProof="0" dirty="0">
                        <a:ln>
                          <a:noFill/>
                        </a:ln>
                        <a:solidFill>
                          <a:prstClr val="black"/>
                        </a:solidFill>
                        <a:effectLst/>
                        <a:uLnTx/>
                        <a:uFillTx/>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64392257"/>
                  </a:ext>
                </a:extLst>
              </a:tr>
              <a:tr h="375804">
                <a:tc vMerge="1">
                  <a:txBody>
                    <a:bodyPr/>
                    <a:lstStyle/>
                    <a:p>
                      <a:endParaRPr lang="es-PE"/>
                    </a:p>
                  </a:txBody>
                  <a:tcPr/>
                </a:tc>
                <a:tc>
                  <a:txBody>
                    <a:bodyPr/>
                    <a:lstStyle/>
                    <a:p>
                      <a:pPr algn="ctr"/>
                      <a:r>
                        <a:rPr lang="es-ES" sz="1800" b="1" i="1" dirty="0">
                          <a:solidFill>
                            <a:srgbClr val="002060"/>
                          </a:solidFill>
                          <a:latin typeface="+mj-lt"/>
                        </a:rPr>
                        <a:t>L.C.G.H.C.</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9836279"/>
                  </a:ext>
                </a:extLst>
              </a:tr>
            </a:tbl>
          </a:graphicData>
        </a:graphic>
      </p:graphicFrame>
      <p:sp>
        <p:nvSpPr>
          <p:cNvPr id="3" name="CuadroTexto 2"/>
          <p:cNvSpPr txBox="1"/>
          <p:nvPr/>
        </p:nvSpPr>
        <p:spPr>
          <a:xfrm>
            <a:off x="2183423" y="213012"/>
            <a:ext cx="7825153" cy="861774"/>
          </a:xfrm>
          <a:prstGeom prst="rect">
            <a:avLst/>
          </a:prstGeom>
          <a:noFill/>
        </p:spPr>
        <p:txBody>
          <a:bodyPr wrap="square" rtlCol="0">
            <a:spAutoFit/>
          </a:bodyPr>
          <a:lstStyle/>
          <a:p>
            <a:pPr algn="ctr"/>
            <a:r>
              <a:rPr lang="es-PE" sz="3000" b="1" dirty="0">
                <a:solidFill>
                  <a:srgbClr val="002060"/>
                </a:solidFill>
                <a:latin typeface="+mj-lt"/>
              </a:rPr>
              <a:t>El trabajo </a:t>
            </a:r>
            <a:r>
              <a:rPr lang="es-PE" sz="3000" b="1" u="sng" dirty="0">
                <a:solidFill>
                  <a:srgbClr val="002060"/>
                </a:solidFill>
                <a:latin typeface="+mj-lt"/>
              </a:rPr>
              <a:t>subordinado</a:t>
            </a:r>
            <a:r>
              <a:rPr lang="es-PE" sz="3000" b="1" dirty="0">
                <a:solidFill>
                  <a:srgbClr val="002060"/>
                </a:solidFill>
                <a:latin typeface="+mj-lt"/>
              </a:rPr>
              <a:t> en el Estado de Emergencia</a:t>
            </a:r>
          </a:p>
          <a:p>
            <a:pPr algn="ctr"/>
            <a:r>
              <a:rPr lang="es-PE" sz="2000" b="1" dirty="0">
                <a:solidFill>
                  <a:srgbClr val="002060"/>
                </a:solidFill>
                <a:latin typeface="+mj-lt"/>
              </a:rPr>
              <a:t>(D.S. N° 044-2020-PCM)</a:t>
            </a:r>
          </a:p>
        </p:txBody>
      </p:sp>
      <p:pic>
        <p:nvPicPr>
          <p:cNvPr id="1028" name="Picture 4" descr="3d person chocolate industry - Pesquisa Google | Imagens 3d ...">
            <a:extLst>
              <a:ext uri="{FF2B5EF4-FFF2-40B4-BE49-F238E27FC236}">
                <a16:creationId xmlns:a16="http://schemas.microsoft.com/office/drawing/2014/main" id="{B02AADEC-ED54-4281-829B-0999BF1F52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0985" y="4389973"/>
            <a:ext cx="2284400" cy="20110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nspección de calidad. 3D poco carácter humano El constructor con ...">
            <a:extLst>
              <a:ext uri="{FF2B5EF4-FFF2-40B4-BE49-F238E27FC236}">
                <a16:creationId xmlns:a16="http://schemas.microsoft.com/office/drawing/2014/main" id="{98A1BCFA-F282-4D9A-B70B-20EA1BB0D60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05" b="8687"/>
          <a:stretch/>
        </p:blipFill>
        <p:spPr bwMode="auto">
          <a:xfrm>
            <a:off x="7478123" y="1514079"/>
            <a:ext cx="2112552" cy="2192601"/>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a la derecha 4">
            <a:extLst>
              <a:ext uri="{FF2B5EF4-FFF2-40B4-BE49-F238E27FC236}">
                <a16:creationId xmlns:a16="http://schemas.microsoft.com/office/drawing/2014/main" id="{13A86617-8364-4F20-817F-DC95B9F1A2DC}"/>
              </a:ext>
            </a:extLst>
          </p:cNvPr>
          <p:cNvSpPr/>
          <p:nvPr/>
        </p:nvSpPr>
        <p:spPr>
          <a:xfrm rot="10800000">
            <a:off x="6740233" y="2577308"/>
            <a:ext cx="900547" cy="16889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Flecha: doblada 8">
            <a:extLst>
              <a:ext uri="{FF2B5EF4-FFF2-40B4-BE49-F238E27FC236}">
                <a16:creationId xmlns:a16="http://schemas.microsoft.com/office/drawing/2014/main" id="{FEB91D65-F1B3-463B-9E42-F8A8A30817A1}"/>
              </a:ext>
            </a:extLst>
          </p:cNvPr>
          <p:cNvSpPr/>
          <p:nvPr/>
        </p:nvSpPr>
        <p:spPr>
          <a:xfrm rot="5400000">
            <a:off x="8794546" y="3528224"/>
            <a:ext cx="2080499" cy="347561"/>
          </a:xfrm>
          <a:prstGeom prst="ben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val="3932416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a:extLst>
              <a:ext uri="{FF2B5EF4-FFF2-40B4-BE49-F238E27FC236}">
                <a16:creationId xmlns:a16="http://schemas.microsoft.com/office/drawing/2014/main" id="{C62B8270-7062-4428-9EA8-C33917A2E6E8}"/>
              </a:ext>
            </a:extLst>
          </p:cNvPr>
          <p:cNvSpPr/>
          <p:nvPr/>
        </p:nvSpPr>
        <p:spPr>
          <a:xfrm>
            <a:off x="6058104" y="3728812"/>
            <a:ext cx="4290874" cy="298568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PE" dirty="0"/>
              <a:t>b) </a:t>
            </a:r>
            <a:r>
              <a:rPr lang="es-PE" b="1" dirty="0"/>
              <a:t>Incumplir con la regulación aplicable al trabajo remoto </a:t>
            </a:r>
            <a:r>
              <a:rPr lang="es-PE" u="sng" dirty="0"/>
              <a:t>para trabajadores/as considerados/as en el grupo de riesgo</a:t>
            </a:r>
            <a:r>
              <a:rPr lang="es-PE" dirty="0"/>
              <a:t> por los períodos de la emergencia nacional y sanitaria.</a:t>
            </a:r>
          </a:p>
        </p:txBody>
      </p:sp>
      <p:pic>
        <p:nvPicPr>
          <p:cNvPr id="12" name="Picture 4" descr="3d person chocolate industry - Pesquisa Google | Imagens 3d ...">
            <a:extLst>
              <a:ext uri="{FF2B5EF4-FFF2-40B4-BE49-F238E27FC236}">
                <a16:creationId xmlns:a16="http://schemas.microsoft.com/office/drawing/2014/main" id="{E7C77C62-26BD-45F6-8228-7B4580652C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5826" y="1106491"/>
            <a:ext cx="1929145" cy="1805627"/>
          </a:xfrm>
          <a:prstGeom prst="rect">
            <a:avLst/>
          </a:prstGeom>
          <a:noFill/>
          <a:extLst>
            <a:ext uri="{909E8E84-426E-40DD-AFC4-6F175D3DCCD1}">
              <a14:hiddenFill xmlns:a14="http://schemas.microsoft.com/office/drawing/2010/main">
                <a:solidFill>
                  <a:srgbClr val="FFFFFF"/>
                </a:solidFill>
              </a14:hiddenFill>
            </a:ext>
          </a:extLst>
        </p:spPr>
      </p:pic>
      <p:sp>
        <p:nvSpPr>
          <p:cNvPr id="13" name="Elipse 12">
            <a:extLst>
              <a:ext uri="{FF2B5EF4-FFF2-40B4-BE49-F238E27FC236}">
                <a16:creationId xmlns:a16="http://schemas.microsoft.com/office/drawing/2014/main" id="{F9A4070E-7F6C-4877-A2EA-50F5E78ED755}"/>
              </a:ext>
            </a:extLst>
          </p:cNvPr>
          <p:cNvSpPr/>
          <p:nvPr/>
        </p:nvSpPr>
        <p:spPr>
          <a:xfrm>
            <a:off x="479483" y="1971017"/>
            <a:ext cx="3255816" cy="22444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PE" dirty="0"/>
              <a:t>Incorpora como infracción al R-LGIT el </a:t>
            </a:r>
            <a:r>
              <a:rPr lang="es-PE" u="sng" dirty="0"/>
              <a:t>incumplimiento de la aplicación del </a:t>
            </a:r>
          </a:p>
          <a:p>
            <a:pPr algn="ctr"/>
            <a:r>
              <a:rPr lang="es-PE" u="sng" dirty="0"/>
              <a:t>Trabajo Remoto</a:t>
            </a:r>
            <a:r>
              <a:rPr lang="es-ES" u="sng" dirty="0"/>
              <a:t> al GR</a:t>
            </a:r>
            <a:endParaRPr lang="es-PE" u="sng" dirty="0"/>
          </a:p>
        </p:txBody>
      </p:sp>
      <p:sp>
        <p:nvSpPr>
          <p:cNvPr id="14" name="Flecha: curvada hacia abajo 13">
            <a:extLst>
              <a:ext uri="{FF2B5EF4-FFF2-40B4-BE49-F238E27FC236}">
                <a16:creationId xmlns:a16="http://schemas.microsoft.com/office/drawing/2014/main" id="{29EC211A-04D6-40BC-B0AA-9FCB7F4E29D1}"/>
              </a:ext>
            </a:extLst>
          </p:cNvPr>
          <p:cNvSpPr/>
          <p:nvPr/>
        </p:nvSpPr>
        <p:spPr>
          <a:xfrm rot="1049940">
            <a:off x="3779075" y="2880866"/>
            <a:ext cx="3196535" cy="68715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5" name="CuadroTexto 14">
            <a:extLst>
              <a:ext uri="{FF2B5EF4-FFF2-40B4-BE49-F238E27FC236}">
                <a16:creationId xmlns:a16="http://schemas.microsoft.com/office/drawing/2014/main" id="{A7036AD5-FB12-4D3A-84CD-1D2E5785E24B}"/>
              </a:ext>
            </a:extLst>
          </p:cNvPr>
          <p:cNvSpPr txBox="1"/>
          <p:nvPr/>
        </p:nvSpPr>
        <p:spPr>
          <a:xfrm rot="1240775">
            <a:off x="4771354" y="2650635"/>
            <a:ext cx="2018446" cy="338554"/>
          </a:xfrm>
          <a:prstGeom prst="rect">
            <a:avLst/>
          </a:prstGeom>
          <a:noFill/>
        </p:spPr>
        <p:txBody>
          <a:bodyPr wrap="square" rtlCol="0">
            <a:spAutoFit/>
          </a:bodyPr>
          <a:lstStyle/>
          <a:p>
            <a:r>
              <a:rPr lang="es-ES" sz="1600" b="1" dirty="0">
                <a:solidFill>
                  <a:schemeClr val="accent6">
                    <a:lumMod val="50000"/>
                  </a:schemeClr>
                </a:solidFill>
              </a:rPr>
              <a:t>“Infracción temporal”</a:t>
            </a:r>
            <a:endParaRPr lang="es-PE" sz="1600" b="1" dirty="0">
              <a:solidFill>
                <a:schemeClr val="accent6">
                  <a:lumMod val="50000"/>
                </a:schemeClr>
              </a:solidFill>
            </a:endParaRPr>
          </a:p>
        </p:txBody>
      </p:sp>
      <p:sp>
        <p:nvSpPr>
          <p:cNvPr id="16" name="Rectángulo 15">
            <a:extLst>
              <a:ext uri="{FF2B5EF4-FFF2-40B4-BE49-F238E27FC236}">
                <a16:creationId xmlns:a16="http://schemas.microsoft.com/office/drawing/2014/main" id="{3DFB02D3-310D-481A-9D3F-CD9893839B00}"/>
              </a:ext>
            </a:extLst>
          </p:cNvPr>
          <p:cNvSpPr/>
          <p:nvPr/>
        </p:nvSpPr>
        <p:spPr>
          <a:xfrm>
            <a:off x="828855" y="1492030"/>
            <a:ext cx="3343288" cy="369332"/>
          </a:xfrm>
          <a:prstGeom prst="rect">
            <a:avLst/>
          </a:prstGeom>
        </p:spPr>
        <p:txBody>
          <a:bodyPr wrap="none">
            <a:spAutoFit/>
          </a:bodyPr>
          <a:lstStyle/>
          <a:p>
            <a:pPr algn="ctr"/>
            <a:r>
              <a:rPr lang="es-ES" b="1" dirty="0">
                <a:solidFill>
                  <a:schemeClr val="accent6">
                    <a:lumMod val="50000"/>
                  </a:schemeClr>
                </a:solidFill>
                <a:latin typeface="+mj-lt"/>
              </a:rPr>
              <a:t>2da. D.C.T. del D.S. N° 010-2020-TR</a:t>
            </a:r>
          </a:p>
        </p:txBody>
      </p:sp>
      <p:sp>
        <p:nvSpPr>
          <p:cNvPr id="17" name="CuadroTexto 16">
            <a:extLst>
              <a:ext uri="{FF2B5EF4-FFF2-40B4-BE49-F238E27FC236}">
                <a16:creationId xmlns:a16="http://schemas.microsoft.com/office/drawing/2014/main" id="{AEA99020-9B4E-472E-8ECE-B9ECF10C11A5}"/>
              </a:ext>
            </a:extLst>
          </p:cNvPr>
          <p:cNvSpPr txBox="1"/>
          <p:nvPr/>
        </p:nvSpPr>
        <p:spPr>
          <a:xfrm>
            <a:off x="6987865" y="3376064"/>
            <a:ext cx="3610541" cy="369332"/>
          </a:xfrm>
          <a:prstGeom prst="rect">
            <a:avLst/>
          </a:prstGeom>
          <a:noFill/>
        </p:spPr>
        <p:txBody>
          <a:bodyPr wrap="square" rtlCol="0">
            <a:spAutoFit/>
          </a:bodyPr>
          <a:lstStyle/>
          <a:p>
            <a:r>
              <a:rPr lang="es-ES" b="1" dirty="0">
                <a:solidFill>
                  <a:schemeClr val="accent6">
                    <a:lumMod val="50000"/>
                  </a:schemeClr>
                </a:solidFill>
                <a:latin typeface="+mj-lt"/>
              </a:rPr>
              <a:t>Literal b) de la 9na. D.F.T. del R-LGIT</a:t>
            </a:r>
            <a:endParaRPr lang="es-PE" b="1" dirty="0">
              <a:solidFill>
                <a:schemeClr val="accent6">
                  <a:lumMod val="50000"/>
                </a:schemeClr>
              </a:solidFill>
              <a:latin typeface="+mj-lt"/>
            </a:endParaRPr>
          </a:p>
        </p:txBody>
      </p:sp>
      <p:sp>
        <p:nvSpPr>
          <p:cNvPr id="10" name="Título 1">
            <a:extLst>
              <a:ext uri="{FF2B5EF4-FFF2-40B4-BE49-F238E27FC236}">
                <a16:creationId xmlns:a16="http://schemas.microsoft.com/office/drawing/2014/main" id="{13BE9ABD-A031-424D-88EA-F8B1EDE2572D}"/>
              </a:ext>
            </a:extLst>
          </p:cNvPr>
          <p:cNvSpPr txBox="1">
            <a:spLocks/>
          </p:cNvSpPr>
          <p:nvPr/>
        </p:nvSpPr>
        <p:spPr>
          <a:xfrm>
            <a:off x="1691192" y="363032"/>
            <a:ext cx="8733823" cy="7520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600" b="1" dirty="0">
                <a:solidFill>
                  <a:srgbClr val="002060"/>
                </a:solidFill>
              </a:rPr>
              <a:t>Infracciones “temporales” que incorpora el  D.S. N° 010-2020-TR</a:t>
            </a:r>
            <a:br>
              <a:rPr lang="es-ES" sz="2600" b="1" dirty="0">
                <a:solidFill>
                  <a:srgbClr val="002060"/>
                </a:solidFill>
              </a:rPr>
            </a:br>
            <a:r>
              <a:rPr lang="es-ES" sz="2600" b="1" dirty="0">
                <a:solidFill>
                  <a:srgbClr val="C00000"/>
                </a:solidFill>
              </a:rPr>
              <a:t>(</a:t>
            </a:r>
            <a:r>
              <a:rPr lang="es-ES" sz="2600" b="1" u="sng" dirty="0">
                <a:solidFill>
                  <a:srgbClr val="C00000"/>
                </a:solidFill>
              </a:rPr>
              <a:t>Muy grave</a:t>
            </a:r>
            <a:r>
              <a:rPr lang="es-ES" sz="2600" b="1" dirty="0">
                <a:solidFill>
                  <a:srgbClr val="C00000"/>
                </a:solidFill>
              </a:rPr>
              <a:t>)</a:t>
            </a:r>
            <a:endParaRPr lang="es-PE" sz="2600" b="1" dirty="0">
              <a:solidFill>
                <a:srgbClr val="C00000"/>
              </a:solidFill>
            </a:endParaRPr>
          </a:p>
        </p:txBody>
      </p:sp>
      <p:sp>
        <p:nvSpPr>
          <p:cNvPr id="4" name="CuadroTexto 3"/>
          <p:cNvSpPr txBox="1"/>
          <p:nvPr/>
        </p:nvSpPr>
        <p:spPr>
          <a:xfrm>
            <a:off x="7246834" y="1435181"/>
            <a:ext cx="1726250" cy="338554"/>
          </a:xfrm>
          <a:prstGeom prst="rect">
            <a:avLst/>
          </a:prstGeom>
          <a:noFill/>
        </p:spPr>
        <p:txBody>
          <a:bodyPr wrap="square" rtlCol="0">
            <a:spAutoFit/>
          </a:bodyPr>
          <a:lstStyle/>
          <a:p>
            <a:pPr algn="ctr"/>
            <a:r>
              <a:rPr lang="es-PE" sz="1600" dirty="0">
                <a:solidFill>
                  <a:schemeClr val="accent3">
                    <a:lumMod val="75000"/>
                  </a:schemeClr>
                </a:solidFill>
              </a:rPr>
              <a:t>Trabajo remoto</a:t>
            </a:r>
          </a:p>
        </p:txBody>
      </p:sp>
    </p:spTree>
    <p:extLst>
      <p:ext uri="{BB962C8B-B14F-4D97-AF65-F5344CB8AC3E}">
        <p14:creationId xmlns:p14="http://schemas.microsoft.com/office/powerpoint/2010/main" val="2787380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1EEFAD-31C3-4CED-B75A-DAEB85C397F8}"/>
              </a:ext>
            </a:extLst>
          </p:cNvPr>
          <p:cNvSpPr/>
          <p:nvPr/>
        </p:nvSpPr>
        <p:spPr>
          <a:xfrm>
            <a:off x="2409913" y="236244"/>
            <a:ext cx="7896315" cy="532903"/>
          </a:xfrm>
          <a:prstGeom prst="rect">
            <a:avLst/>
          </a:prstGeom>
        </p:spPr>
        <p:txBody>
          <a:bodyPr wrap="square">
            <a:spAutoFit/>
          </a:bodyPr>
          <a:lstStyle/>
          <a:p>
            <a:pPr algn="ctr">
              <a:lnSpc>
                <a:spcPct val="107000"/>
              </a:lnSpc>
              <a:spcAft>
                <a:spcPts val="800"/>
              </a:spcAft>
            </a:pPr>
            <a:r>
              <a:rPr lang="es-PE" sz="2800" b="1" dirty="0">
                <a:solidFill>
                  <a:srgbClr val="002060"/>
                </a:solidFill>
                <a:latin typeface="+mj-lt"/>
                <a:ea typeface="Calibri" panose="020F0502020204030204" pitchFamily="34" charset="0"/>
                <a:cs typeface="Times New Roman" panose="02020603050405020304" pitchFamily="18" charset="0"/>
              </a:rPr>
              <a:t>Definición actual </a:t>
            </a:r>
            <a:r>
              <a:rPr lang="es-PE" sz="2800" b="1" u="sng" dirty="0">
                <a:latin typeface="+mj-lt"/>
                <a:ea typeface="Calibri" panose="020F0502020204030204" pitchFamily="34" charset="0"/>
                <a:cs typeface="Times New Roman" panose="02020603050405020304" pitchFamily="18" charset="0"/>
              </a:rPr>
              <a:t>Grupo de Riesgo</a:t>
            </a:r>
            <a:r>
              <a:rPr lang="es-PE" sz="2800" b="1" dirty="0">
                <a:latin typeface="+mj-lt"/>
                <a:ea typeface="Calibri" panose="020F0502020204030204" pitchFamily="34" charset="0"/>
                <a:cs typeface="Times New Roman" panose="02020603050405020304" pitchFamily="18" charset="0"/>
              </a:rPr>
              <a:t> </a:t>
            </a:r>
            <a:r>
              <a:rPr lang="es-PE" sz="2800" b="1" dirty="0">
                <a:solidFill>
                  <a:srgbClr val="002060"/>
                </a:solidFill>
                <a:latin typeface="+mj-lt"/>
                <a:ea typeface="Calibri" panose="020F0502020204030204" pitchFamily="34" charset="0"/>
                <a:cs typeface="Times New Roman" panose="02020603050405020304" pitchFamily="18" charset="0"/>
              </a:rPr>
              <a:t>para COVID-19</a:t>
            </a:r>
            <a:endParaRPr lang="es-PE" sz="2800" dirty="0">
              <a:solidFill>
                <a:srgbClr val="002060"/>
              </a:solidFill>
              <a:effectLst/>
              <a:latin typeface="+mj-lt"/>
              <a:ea typeface="Calibri" panose="020F0502020204030204" pitchFamily="34" charset="0"/>
              <a:cs typeface="Times New Roman" panose="02020603050405020304" pitchFamily="18" charset="0"/>
            </a:endParaRPr>
          </a:p>
        </p:txBody>
      </p:sp>
      <p:pic>
        <p:nvPicPr>
          <p:cNvPr id="3074" name="Picture 2" descr="Formation pour les professionnels de santé | Amandine BONNET ...">
            <a:extLst>
              <a:ext uri="{FF2B5EF4-FFF2-40B4-BE49-F238E27FC236}">
                <a16:creationId xmlns:a16="http://schemas.microsoft.com/office/drawing/2014/main" id="{A64EB65A-BDDC-40A6-866D-06B0C3925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416" y="5501602"/>
            <a:ext cx="3238500" cy="12285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3d hombre - examen médico stock de ilustración. Ilustración de ...">
            <a:extLst>
              <a:ext uri="{FF2B5EF4-FFF2-40B4-BE49-F238E27FC236}">
                <a16:creationId xmlns:a16="http://schemas.microsoft.com/office/drawing/2014/main" id="{B02E6406-FC5F-490E-85BD-F30D3F9C36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7199" y="5501602"/>
            <a:ext cx="3238501" cy="12285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mbre Blanco 3d Con La Gripe Con Un Termómetro Y Una Botella De ...">
            <a:extLst>
              <a:ext uri="{FF2B5EF4-FFF2-40B4-BE49-F238E27FC236}">
                <a16:creationId xmlns:a16="http://schemas.microsoft.com/office/drawing/2014/main" id="{5AE46BA7-8CA5-4E03-9DF2-753845991E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597" y="5501602"/>
            <a:ext cx="3238501" cy="12285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a:extLst>
              <a:ext uri="{FF2B5EF4-FFF2-40B4-BE49-F238E27FC236}">
                <a16:creationId xmlns:a16="http://schemas.microsoft.com/office/drawing/2014/main" id="{06CAD4C7-B45F-432D-95FC-79A03D57611B}"/>
              </a:ext>
            </a:extLst>
          </p:cNvPr>
          <p:cNvGraphicFramePr>
            <a:graphicFrameLocks noGrp="1"/>
          </p:cNvGraphicFramePr>
          <p:nvPr/>
        </p:nvGraphicFramePr>
        <p:xfrm>
          <a:off x="637309" y="1004669"/>
          <a:ext cx="10917381" cy="4275889"/>
        </p:xfrm>
        <a:graphic>
          <a:graphicData uri="http://schemas.openxmlformats.org/drawingml/2006/table">
            <a:tbl>
              <a:tblPr firstRow="1" firstCol="1" bandRow="1">
                <a:tableStyleId>{5C22544A-7EE6-4342-B048-85BDC9FD1C3A}</a:tableStyleId>
              </a:tblPr>
              <a:tblGrid>
                <a:gridCol w="1756886">
                  <a:extLst>
                    <a:ext uri="{9D8B030D-6E8A-4147-A177-3AD203B41FA5}">
                      <a16:colId xmlns:a16="http://schemas.microsoft.com/office/drawing/2014/main" val="1622532108"/>
                    </a:ext>
                  </a:extLst>
                </a:gridCol>
                <a:gridCol w="9160495">
                  <a:extLst>
                    <a:ext uri="{9D8B030D-6E8A-4147-A177-3AD203B41FA5}">
                      <a16:colId xmlns:a16="http://schemas.microsoft.com/office/drawing/2014/main" val="3936723916"/>
                    </a:ext>
                  </a:extLst>
                </a:gridCol>
              </a:tblGrid>
              <a:tr h="291346">
                <a:tc>
                  <a:txBody>
                    <a:bodyPr/>
                    <a:lstStyle/>
                    <a:p>
                      <a:pPr algn="ctr">
                        <a:lnSpc>
                          <a:spcPct val="107000"/>
                        </a:lnSpc>
                        <a:spcAft>
                          <a:spcPts val="0"/>
                        </a:spcAft>
                      </a:pPr>
                      <a:r>
                        <a:rPr lang="es-PE" sz="2000" dirty="0">
                          <a:solidFill>
                            <a:schemeClr val="tx1"/>
                          </a:solidFill>
                          <a:effectLst/>
                          <a:latin typeface="+mj-lt"/>
                        </a:rPr>
                        <a:t>Norma</a:t>
                      </a:r>
                      <a:endParaRPr lang="es-PE" sz="2000" dirty="0">
                        <a:solidFill>
                          <a:schemeClr val="tx1"/>
                        </a:solidFill>
                        <a:effectLst/>
                        <a:latin typeface="+mj-lt"/>
                        <a:ea typeface="Calibri" panose="020F0502020204030204" pitchFamily="34" charset="0"/>
                        <a:cs typeface="Times New Roman" panose="02020603050405020304" pitchFamily="18" charset="0"/>
                      </a:endParaRPr>
                    </a:p>
                  </a:txBody>
                  <a:tcPr marL="20745" marR="20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pPr>
                      <a:r>
                        <a:rPr lang="es-PE" sz="2000" dirty="0">
                          <a:solidFill>
                            <a:schemeClr val="tx1"/>
                          </a:solidFill>
                          <a:effectLst/>
                          <a:latin typeface="+mj-lt"/>
                        </a:rPr>
                        <a:t>Definición de Grupo de Riesgo</a:t>
                      </a:r>
                      <a:endParaRPr lang="es-PE" sz="2000" dirty="0">
                        <a:solidFill>
                          <a:schemeClr val="tx1"/>
                        </a:solidFill>
                        <a:effectLst/>
                        <a:latin typeface="+mj-lt"/>
                        <a:ea typeface="Calibri" panose="020F0502020204030204" pitchFamily="34" charset="0"/>
                        <a:cs typeface="Times New Roman" panose="02020603050405020304" pitchFamily="18" charset="0"/>
                      </a:endParaRPr>
                    </a:p>
                  </a:txBody>
                  <a:tcPr marL="20745" marR="20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67073610"/>
                  </a:ext>
                </a:extLst>
              </a:tr>
              <a:tr h="3949753">
                <a:tc>
                  <a:txBody>
                    <a:bodyPr/>
                    <a:lstStyle/>
                    <a:p>
                      <a:pPr algn="ctr">
                        <a:lnSpc>
                          <a:spcPct val="107000"/>
                        </a:lnSpc>
                        <a:spcAft>
                          <a:spcPts val="0"/>
                        </a:spcAft>
                      </a:pPr>
                      <a:r>
                        <a:rPr lang="es-PE" sz="1800" dirty="0">
                          <a:solidFill>
                            <a:schemeClr val="tx1"/>
                          </a:solidFill>
                          <a:effectLst/>
                          <a:latin typeface="+mj-lt"/>
                        </a:rPr>
                        <a:t>R.M. N° 448-2020-MINSA</a:t>
                      </a:r>
                      <a:br>
                        <a:rPr lang="es-PE" sz="1800" dirty="0">
                          <a:solidFill>
                            <a:schemeClr val="tx1"/>
                          </a:solidFill>
                          <a:effectLst/>
                          <a:latin typeface="+mj-lt"/>
                        </a:rPr>
                      </a:br>
                      <a:r>
                        <a:rPr lang="es-PE" sz="1400" dirty="0">
                          <a:solidFill>
                            <a:schemeClr val="tx1"/>
                          </a:solidFill>
                          <a:effectLst/>
                          <a:latin typeface="+mj-lt"/>
                        </a:rPr>
                        <a:t>(30/06/2020)</a:t>
                      </a:r>
                      <a:endParaRPr lang="es-PE" sz="1400" dirty="0">
                        <a:solidFill>
                          <a:schemeClr val="tx1"/>
                        </a:solidFill>
                        <a:effectLst/>
                        <a:latin typeface="+mj-lt"/>
                        <a:ea typeface="Calibri" panose="020F0502020204030204" pitchFamily="34" charset="0"/>
                        <a:cs typeface="Times New Roman" panose="02020603050405020304" pitchFamily="18" charset="0"/>
                      </a:endParaRPr>
                    </a:p>
                  </a:txBody>
                  <a:tcPr marL="20745" marR="20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just">
                        <a:lnSpc>
                          <a:spcPct val="107000"/>
                        </a:lnSpc>
                        <a:spcAft>
                          <a:spcPts val="0"/>
                        </a:spcAft>
                      </a:pPr>
                      <a:r>
                        <a:rPr lang="es-PE" sz="1800" b="1" dirty="0">
                          <a:solidFill>
                            <a:srgbClr val="002060"/>
                          </a:solidFill>
                          <a:effectLst/>
                          <a:latin typeface="+mn-lt"/>
                        </a:rPr>
                        <a:t>7</a:t>
                      </a:r>
                      <a:r>
                        <a:rPr lang="es-PE" sz="1800" b="1" dirty="0">
                          <a:solidFill>
                            <a:srgbClr val="002060"/>
                          </a:solidFill>
                          <a:effectLst/>
                          <a:latin typeface="+mj-lt"/>
                        </a:rPr>
                        <a:t>.3.4 CONSIDERACIONES PARA EL REGRESO O REINCORPORACIÓN AL TRABAJO DE TRABAJADORES CON FACTORES DE RIESGO PARA COVID-19 </a:t>
                      </a:r>
                    </a:p>
                    <a:p>
                      <a:pPr algn="just">
                        <a:lnSpc>
                          <a:spcPct val="107000"/>
                        </a:lnSpc>
                        <a:spcAft>
                          <a:spcPts val="0"/>
                        </a:spcAft>
                      </a:pPr>
                      <a:endParaRPr lang="es-PE" sz="600" b="1" dirty="0">
                        <a:solidFill>
                          <a:srgbClr val="002060"/>
                        </a:solidFill>
                        <a:effectLst/>
                        <a:latin typeface="+mj-lt"/>
                      </a:endParaRPr>
                    </a:p>
                    <a:p>
                      <a:pPr marL="444500" indent="-265113" algn="l">
                        <a:lnSpc>
                          <a:spcPct val="107000"/>
                        </a:lnSpc>
                        <a:spcAft>
                          <a:spcPts val="0"/>
                        </a:spcAft>
                        <a:buFont typeface="Wingdings" panose="05000000000000000000" pitchFamily="2" charset="2"/>
                        <a:buChar char="§"/>
                      </a:pPr>
                      <a:r>
                        <a:rPr lang="es-PE" sz="1800" dirty="0">
                          <a:solidFill>
                            <a:schemeClr val="tx1"/>
                          </a:solidFill>
                          <a:effectLst/>
                          <a:latin typeface="+mn-lt"/>
                        </a:rPr>
                        <a:t>Edad mayor de 65 años </a:t>
                      </a:r>
                    </a:p>
                    <a:p>
                      <a:pPr marL="444500" indent="-265113" algn="l">
                        <a:lnSpc>
                          <a:spcPct val="107000"/>
                        </a:lnSpc>
                        <a:spcAft>
                          <a:spcPts val="0"/>
                        </a:spcAft>
                        <a:buFont typeface="Wingdings" panose="05000000000000000000" pitchFamily="2" charset="2"/>
                        <a:buChar char="§"/>
                      </a:pPr>
                      <a:r>
                        <a:rPr lang="es-PE" sz="1800" dirty="0">
                          <a:solidFill>
                            <a:schemeClr val="tx1"/>
                          </a:solidFill>
                          <a:effectLst/>
                          <a:latin typeface="+mn-lt"/>
                        </a:rPr>
                        <a:t>Hipertensión arterial </a:t>
                      </a:r>
                      <a:r>
                        <a:rPr lang="es-PE" sz="1800" b="0" dirty="0">
                          <a:solidFill>
                            <a:schemeClr val="tx1"/>
                          </a:solidFill>
                          <a:effectLst/>
                          <a:latin typeface="+mn-lt"/>
                        </a:rPr>
                        <a:t>refractaria</a:t>
                      </a:r>
                    </a:p>
                    <a:p>
                      <a:pPr marL="444500" indent="-265113" algn="l">
                        <a:lnSpc>
                          <a:spcPct val="107000"/>
                        </a:lnSpc>
                        <a:spcAft>
                          <a:spcPts val="0"/>
                        </a:spcAft>
                        <a:buFont typeface="Wingdings" panose="05000000000000000000" pitchFamily="2" charset="2"/>
                        <a:buChar char="§"/>
                      </a:pPr>
                      <a:r>
                        <a:rPr lang="es-PE" sz="1800" dirty="0">
                          <a:solidFill>
                            <a:schemeClr val="tx1"/>
                          </a:solidFill>
                          <a:effectLst/>
                          <a:latin typeface="+mn-lt"/>
                        </a:rPr>
                        <a:t>Enfermedades cardiovasculares </a:t>
                      </a:r>
                      <a:r>
                        <a:rPr lang="es-PE" sz="1800" b="0" dirty="0">
                          <a:solidFill>
                            <a:schemeClr val="tx1"/>
                          </a:solidFill>
                          <a:effectLst/>
                          <a:latin typeface="+mn-lt"/>
                        </a:rPr>
                        <a:t>graves </a:t>
                      </a:r>
                    </a:p>
                    <a:p>
                      <a:pPr marL="444500" indent="-265113" algn="l">
                        <a:lnSpc>
                          <a:spcPct val="107000"/>
                        </a:lnSpc>
                        <a:spcAft>
                          <a:spcPts val="0"/>
                        </a:spcAft>
                        <a:buFont typeface="Wingdings" panose="05000000000000000000" pitchFamily="2" charset="2"/>
                        <a:buChar char="§"/>
                      </a:pPr>
                      <a:r>
                        <a:rPr lang="es-PE" sz="1800" dirty="0">
                          <a:solidFill>
                            <a:schemeClr val="tx1"/>
                          </a:solidFill>
                          <a:effectLst/>
                          <a:latin typeface="+mn-lt"/>
                        </a:rPr>
                        <a:t>Cáncer </a:t>
                      </a:r>
                    </a:p>
                    <a:p>
                      <a:pPr marL="444500" indent="-265113" algn="l">
                        <a:lnSpc>
                          <a:spcPct val="107000"/>
                        </a:lnSpc>
                        <a:spcAft>
                          <a:spcPts val="0"/>
                        </a:spcAft>
                        <a:buFont typeface="Wingdings" panose="05000000000000000000" pitchFamily="2" charset="2"/>
                        <a:buChar char="§"/>
                      </a:pPr>
                      <a:r>
                        <a:rPr lang="es-PE" sz="1800" dirty="0">
                          <a:solidFill>
                            <a:schemeClr val="tx1"/>
                          </a:solidFill>
                          <a:effectLst/>
                          <a:latin typeface="+mn-lt"/>
                        </a:rPr>
                        <a:t>Diabetes mellitus </a:t>
                      </a:r>
                    </a:p>
                    <a:p>
                      <a:pPr marL="444500" indent="-265113" algn="l">
                        <a:lnSpc>
                          <a:spcPct val="107000"/>
                        </a:lnSpc>
                        <a:spcAft>
                          <a:spcPts val="0"/>
                        </a:spcAft>
                        <a:buFont typeface="Wingdings" panose="05000000000000000000" pitchFamily="2" charset="2"/>
                        <a:buChar char="§"/>
                      </a:pPr>
                      <a:r>
                        <a:rPr lang="es-PE" sz="1800" dirty="0">
                          <a:solidFill>
                            <a:schemeClr val="tx1"/>
                          </a:solidFill>
                          <a:effectLst/>
                          <a:latin typeface="+mn-lt"/>
                        </a:rPr>
                        <a:t>Asma </a:t>
                      </a:r>
                      <a:r>
                        <a:rPr lang="es-PE" sz="1800" b="0" dirty="0">
                          <a:solidFill>
                            <a:schemeClr val="tx1"/>
                          </a:solidFill>
                          <a:effectLst/>
                          <a:latin typeface="+mn-lt"/>
                        </a:rPr>
                        <a:t>moderada o grave </a:t>
                      </a:r>
                    </a:p>
                    <a:p>
                      <a:pPr marL="444500" indent="-265113" algn="l">
                        <a:lnSpc>
                          <a:spcPct val="107000"/>
                        </a:lnSpc>
                        <a:spcAft>
                          <a:spcPts val="0"/>
                        </a:spcAft>
                        <a:buFont typeface="Wingdings" panose="05000000000000000000" pitchFamily="2" charset="2"/>
                        <a:buChar char="§"/>
                      </a:pPr>
                      <a:r>
                        <a:rPr lang="es-PE" sz="1800" dirty="0">
                          <a:solidFill>
                            <a:schemeClr val="tx1"/>
                          </a:solidFill>
                          <a:effectLst/>
                          <a:latin typeface="+mn-lt"/>
                        </a:rPr>
                        <a:t>Enfermedad pulmonar crónica </a:t>
                      </a:r>
                    </a:p>
                    <a:p>
                      <a:pPr marL="444500" indent="-265113" algn="l">
                        <a:lnSpc>
                          <a:spcPct val="107000"/>
                        </a:lnSpc>
                        <a:spcAft>
                          <a:spcPts val="0"/>
                        </a:spcAft>
                        <a:buFont typeface="Wingdings" panose="05000000000000000000" pitchFamily="2" charset="2"/>
                        <a:buChar char="§"/>
                      </a:pPr>
                      <a:r>
                        <a:rPr lang="es-PE" sz="1800" dirty="0">
                          <a:solidFill>
                            <a:schemeClr val="tx1"/>
                          </a:solidFill>
                          <a:effectLst/>
                          <a:latin typeface="+mn-lt"/>
                        </a:rPr>
                        <a:t>Insuficiencia renal </a:t>
                      </a:r>
                      <a:r>
                        <a:rPr lang="es-PE" sz="1800" b="0" dirty="0">
                          <a:solidFill>
                            <a:schemeClr val="tx1"/>
                          </a:solidFill>
                          <a:effectLst/>
                          <a:latin typeface="+mn-lt"/>
                        </a:rPr>
                        <a:t>crónica en tratamiento con  hemodiálisis </a:t>
                      </a:r>
                    </a:p>
                    <a:p>
                      <a:pPr marL="444500" indent="-265113" algn="l">
                        <a:lnSpc>
                          <a:spcPct val="107000"/>
                        </a:lnSpc>
                        <a:spcAft>
                          <a:spcPts val="0"/>
                        </a:spcAft>
                        <a:buFont typeface="Wingdings" panose="05000000000000000000" pitchFamily="2" charset="2"/>
                        <a:buChar char="§"/>
                      </a:pPr>
                      <a:r>
                        <a:rPr lang="es-PE" sz="1800" dirty="0">
                          <a:solidFill>
                            <a:schemeClr val="tx1"/>
                          </a:solidFill>
                          <a:effectLst/>
                          <a:latin typeface="+mn-lt"/>
                        </a:rPr>
                        <a:t>Enfermedad o tratamiento inmunosupresor </a:t>
                      </a:r>
                    </a:p>
                    <a:p>
                      <a:pPr marL="444500" indent="-265113" algn="l">
                        <a:lnSpc>
                          <a:spcPct val="107000"/>
                        </a:lnSpc>
                        <a:spcAft>
                          <a:spcPts val="0"/>
                        </a:spcAft>
                        <a:buFont typeface="Wingdings" panose="05000000000000000000" pitchFamily="2" charset="2"/>
                        <a:buChar char="§"/>
                      </a:pPr>
                      <a:r>
                        <a:rPr lang="es-PE" sz="1800" dirty="0">
                          <a:solidFill>
                            <a:schemeClr val="tx1"/>
                          </a:solidFill>
                          <a:effectLst/>
                          <a:latin typeface="+mn-lt"/>
                        </a:rPr>
                        <a:t>Obesidad con IMC de 40 a más</a:t>
                      </a:r>
                      <a:endParaRPr lang="es-PE" sz="1800" b="1" dirty="0">
                        <a:solidFill>
                          <a:schemeClr val="tx1"/>
                        </a:solidFill>
                        <a:effectLst/>
                        <a:latin typeface="+mn-lt"/>
                      </a:endParaRPr>
                    </a:p>
                  </a:txBody>
                  <a:tcPr marL="20745" marR="207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0610609"/>
                  </a:ext>
                </a:extLst>
              </a:tr>
            </a:tbl>
          </a:graphicData>
        </a:graphic>
      </p:graphicFrame>
    </p:spTree>
    <p:extLst>
      <p:ext uri="{BB962C8B-B14F-4D97-AF65-F5344CB8AC3E}">
        <p14:creationId xmlns:p14="http://schemas.microsoft.com/office/powerpoint/2010/main" val="2982038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138DCD5-0D57-4B0B-9845-700869322BBF}"/>
              </a:ext>
            </a:extLst>
          </p:cNvPr>
          <p:cNvSpPr/>
          <p:nvPr/>
        </p:nvSpPr>
        <p:spPr>
          <a:xfrm>
            <a:off x="1211179" y="208015"/>
            <a:ext cx="9769642" cy="1014380"/>
          </a:xfrm>
          <a:prstGeom prst="rect">
            <a:avLst/>
          </a:prstGeom>
        </p:spPr>
        <p:txBody>
          <a:bodyPr wrap="square">
            <a:spAutoFit/>
          </a:bodyPr>
          <a:lstStyle/>
          <a:p>
            <a:pPr algn="ctr">
              <a:lnSpc>
                <a:spcPct val="107000"/>
              </a:lnSpc>
              <a:spcAft>
                <a:spcPts val="800"/>
              </a:spcAft>
            </a:pPr>
            <a:r>
              <a:rPr lang="es-PE" sz="2800" b="1" u="sng" dirty="0">
                <a:latin typeface="+mj-lt"/>
                <a:ea typeface="Calibri" panose="020F0502020204030204" pitchFamily="34" charset="0"/>
                <a:cs typeface="Times New Roman" panose="02020603050405020304" pitchFamily="18" charset="0"/>
              </a:rPr>
              <a:t>Declaración Jurada</a:t>
            </a:r>
            <a:r>
              <a:rPr lang="es-PE" sz="2800" b="1" dirty="0">
                <a:solidFill>
                  <a:srgbClr val="C00000"/>
                </a:solidFill>
                <a:latin typeface="+mj-lt"/>
                <a:ea typeface="Calibri" panose="020F0502020204030204" pitchFamily="34" charset="0"/>
                <a:cs typeface="Times New Roman" panose="02020603050405020304" pitchFamily="18" charset="0"/>
              </a:rPr>
              <a:t> </a:t>
            </a:r>
            <a:r>
              <a:rPr lang="es-PE" sz="2800" b="1" dirty="0">
                <a:solidFill>
                  <a:srgbClr val="002060"/>
                </a:solidFill>
                <a:latin typeface="+mj-lt"/>
                <a:ea typeface="Calibri" panose="020F0502020204030204" pitchFamily="34" charset="0"/>
                <a:cs typeface="Times New Roman" panose="02020603050405020304" pitchFamily="18" charset="0"/>
              </a:rPr>
              <a:t>aplicable al  Grupo de Riesgo </a:t>
            </a:r>
            <a:br>
              <a:rPr lang="es-PE" sz="2800" b="1" dirty="0">
                <a:solidFill>
                  <a:srgbClr val="002060"/>
                </a:solidFill>
                <a:latin typeface="+mj-lt"/>
                <a:ea typeface="Calibri" panose="020F0502020204030204" pitchFamily="34" charset="0"/>
                <a:cs typeface="Times New Roman" panose="02020603050405020304" pitchFamily="18" charset="0"/>
              </a:rPr>
            </a:br>
            <a:r>
              <a:rPr lang="es-PE" sz="2800" b="1" dirty="0">
                <a:solidFill>
                  <a:srgbClr val="002060"/>
                </a:solidFill>
                <a:latin typeface="+mj-lt"/>
                <a:ea typeface="Calibri" panose="020F0502020204030204" pitchFamily="34" charset="0"/>
                <a:cs typeface="Times New Roman" panose="02020603050405020304" pitchFamily="18" charset="0"/>
              </a:rPr>
              <a:t>“Retorno al trabajo”</a:t>
            </a:r>
            <a:endParaRPr lang="es-PE" sz="2000" dirty="0">
              <a:solidFill>
                <a:srgbClr val="002060"/>
              </a:solidFill>
              <a:effectLst/>
              <a:latin typeface="+mj-lt"/>
              <a:ea typeface="Calibri" panose="020F0502020204030204" pitchFamily="34" charset="0"/>
              <a:cs typeface="Times New Roman" panose="02020603050405020304" pitchFamily="18" charset="0"/>
            </a:endParaRPr>
          </a:p>
        </p:txBody>
      </p:sp>
      <p:sp>
        <p:nvSpPr>
          <p:cNvPr id="3" name="Rectángulo 2">
            <a:extLst>
              <a:ext uri="{FF2B5EF4-FFF2-40B4-BE49-F238E27FC236}">
                <a16:creationId xmlns:a16="http://schemas.microsoft.com/office/drawing/2014/main" id="{B4AF182C-C26B-4EBD-A0A3-5365C0B51D74}"/>
              </a:ext>
            </a:extLst>
          </p:cNvPr>
          <p:cNvSpPr/>
          <p:nvPr/>
        </p:nvSpPr>
        <p:spPr>
          <a:xfrm>
            <a:off x="793875" y="1222395"/>
            <a:ext cx="9320358" cy="923330"/>
          </a:xfrm>
          <a:prstGeom prst="rect">
            <a:avLst/>
          </a:prstGeom>
        </p:spPr>
        <p:txBody>
          <a:bodyPr wrap="square">
            <a:spAutoFit/>
          </a:bodyPr>
          <a:lstStyle/>
          <a:p>
            <a:pPr algn="just"/>
            <a:r>
              <a:rPr lang="es-ES" dirty="0">
                <a:solidFill>
                  <a:srgbClr val="001A32"/>
                </a:solidFill>
                <a:latin typeface="+mj-lt"/>
              </a:rPr>
              <a:t>La </a:t>
            </a:r>
            <a:r>
              <a:rPr lang="es-ES" b="1" dirty="0">
                <a:solidFill>
                  <a:srgbClr val="001A32"/>
                </a:solidFill>
                <a:latin typeface="+mj-lt"/>
              </a:rPr>
              <a:t>R.M. N° 099-2020-TR </a:t>
            </a:r>
            <a:r>
              <a:rPr lang="es-ES" dirty="0">
                <a:solidFill>
                  <a:srgbClr val="001A32"/>
                </a:solidFill>
                <a:latin typeface="+mj-lt"/>
              </a:rPr>
              <a:t>(27-05-2020) por medio de la cual el MTPE ha aprobado el formato de la </a:t>
            </a:r>
            <a:r>
              <a:rPr lang="es-ES" b="1" dirty="0">
                <a:latin typeface="+mj-lt"/>
              </a:rPr>
              <a:t>Declaración Jurada </a:t>
            </a:r>
            <a:r>
              <a:rPr lang="es-ES" dirty="0">
                <a:solidFill>
                  <a:srgbClr val="001A32"/>
                </a:solidFill>
                <a:latin typeface="+mj-lt"/>
              </a:rPr>
              <a:t>que habilita a los trabajadores pertenecientes al Grupo de Riesgo a aceptar voluntariamente prestar labores de forma presencial durante la vigencia del Estado de Emergencia.</a:t>
            </a:r>
            <a:endParaRPr lang="es-PE" dirty="0">
              <a:latin typeface="+mj-lt"/>
            </a:endParaRPr>
          </a:p>
        </p:txBody>
      </p:sp>
      <p:pic>
        <p:nvPicPr>
          <p:cNvPr id="4" name="Picture 2" descr="Concept of partnership Stock Illustration | k20162199 | Fotosearch">
            <a:extLst>
              <a:ext uri="{FF2B5EF4-FFF2-40B4-BE49-F238E27FC236}">
                <a16:creationId xmlns:a16="http://schemas.microsoft.com/office/drawing/2014/main" id="{3BC3740E-EE9B-4628-A4F9-ED63A4F95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7788" y="585506"/>
            <a:ext cx="1619250" cy="175432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5EC4EF40-812D-4B9B-A881-8571B9AAD378}"/>
              </a:ext>
            </a:extLst>
          </p:cNvPr>
          <p:cNvSpPr/>
          <p:nvPr/>
        </p:nvSpPr>
        <p:spPr>
          <a:xfrm>
            <a:off x="1094979" y="2544651"/>
            <a:ext cx="10002042" cy="3508653"/>
          </a:xfrm>
          <a:prstGeom prst="rect">
            <a:avLst/>
          </a:prstGeom>
        </p:spPr>
        <p:txBody>
          <a:bodyPr wrap="square">
            <a:spAutoFit/>
          </a:bodyPr>
          <a:lstStyle/>
          <a:p>
            <a:pPr marL="285750" indent="-285750" algn="just">
              <a:buFont typeface="Wingdings" panose="05000000000000000000" pitchFamily="2" charset="2"/>
              <a:buChar char="§"/>
            </a:pPr>
            <a:r>
              <a:rPr lang="es-ES" dirty="0">
                <a:solidFill>
                  <a:srgbClr val="001A32"/>
                </a:solidFill>
              </a:rPr>
              <a:t>El trabajador debe solicitar al empleador un </a:t>
            </a:r>
            <a:r>
              <a:rPr lang="es-ES" b="1" dirty="0">
                <a:solidFill>
                  <a:srgbClr val="001A32"/>
                </a:solidFill>
              </a:rPr>
              <a:t>certificado de aptitud </a:t>
            </a:r>
            <a:r>
              <a:rPr lang="es-ES" dirty="0">
                <a:solidFill>
                  <a:srgbClr val="001A32"/>
                </a:solidFill>
              </a:rPr>
              <a:t>validado por el médico ocupacional, en el cual autorice la realización de labores presenciales.</a:t>
            </a:r>
          </a:p>
          <a:p>
            <a:pPr algn="just"/>
            <a:endParaRPr lang="es-ES" sz="600" dirty="0">
              <a:solidFill>
                <a:srgbClr val="001A32"/>
              </a:solidFill>
            </a:endParaRPr>
          </a:p>
          <a:p>
            <a:pPr marL="285750" indent="-285750" algn="just">
              <a:buFont typeface="Wingdings" panose="05000000000000000000" pitchFamily="2" charset="2"/>
              <a:buChar char="§"/>
            </a:pPr>
            <a:r>
              <a:rPr lang="es-ES" dirty="0">
                <a:solidFill>
                  <a:srgbClr val="001A32"/>
                </a:solidFill>
              </a:rPr>
              <a:t>El empleador debe enviar el </a:t>
            </a:r>
            <a:r>
              <a:rPr lang="es-ES" b="1" dirty="0">
                <a:solidFill>
                  <a:srgbClr val="001A32"/>
                </a:solidFill>
              </a:rPr>
              <a:t>certificado de aptitud </a:t>
            </a:r>
            <a:r>
              <a:rPr lang="es-ES" dirty="0">
                <a:solidFill>
                  <a:srgbClr val="001A32"/>
                </a:solidFill>
              </a:rPr>
              <a:t>al trabajador dentro de las 48 horas siguientes de formulada la solicitud.</a:t>
            </a:r>
          </a:p>
          <a:p>
            <a:pPr algn="just"/>
            <a:endParaRPr lang="es-ES" sz="600" dirty="0">
              <a:solidFill>
                <a:srgbClr val="001A32"/>
              </a:solidFill>
            </a:endParaRPr>
          </a:p>
          <a:p>
            <a:pPr marL="285750" indent="-285750" algn="just">
              <a:buFont typeface="Wingdings" panose="05000000000000000000" pitchFamily="2" charset="2"/>
              <a:buChar char="§"/>
            </a:pPr>
            <a:r>
              <a:rPr lang="es-ES" dirty="0">
                <a:solidFill>
                  <a:srgbClr val="001A32"/>
                </a:solidFill>
              </a:rPr>
              <a:t>El trabajador debe remitir a su empleador la </a:t>
            </a:r>
            <a:r>
              <a:rPr lang="es-ES" b="1" dirty="0">
                <a:solidFill>
                  <a:srgbClr val="001A32"/>
                </a:solidFill>
              </a:rPr>
              <a:t>Declaración Jurada </a:t>
            </a:r>
            <a:r>
              <a:rPr lang="es-ES" dirty="0">
                <a:solidFill>
                  <a:srgbClr val="001A32"/>
                </a:solidFill>
              </a:rPr>
              <a:t>debidamente firmada, al menos 48 horas antes del reinicio de la prestación de labores.</a:t>
            </a:r>
          </a:p>
          <a:p>
            <a:pPr algn="just"/>
            <a:endParaRPr lang="es-ES" sz="600" dirty="0">
              <a:solidFill>
                <a:srgbClr val="001A32"/>
              </a:solidFill>
            </a:endParaRPr>
          </a:p>
          <a:p>
            <a:pPr marL="285750" indent="-285750" algn="just">
              <a:buFont typeface="Wingdings" panose="05000000000000000000" pitchFamily="2" charset="2"/>
              <a:buChar char="§"/>
            </a:pPr>
            <a:r>
              <a:rPr lang="es-ES" dirty="0">
                <a:solidFill>
                  <a:srgbClr val="001A32"/>
                </a:solidFill>
              </a:rPr>
              <a:t>En un máximo de 24 horas antes del reinicio de la prestación de labores, el empleador devolverá al trabajador la </a:t>
            </a:r>
            <a:r>
              <a:rPr lang="es-ES" b="1" dirty="0">
                <a:solidFill>
                  <a:srgbClr val="001A32"/>
                </a:solidFill>
              </a:rPr>
              <a:t>Declaración Jurada con la firma del representante legal y del médico ocupacional</a:t>
            </a:r>
            <a:r>
              <a:rPr lang="es-ES" dirty="0">
                <a:solidFill>
                  <a:srgbClr val="001A32"/>
                </a:solidFill>
              </a:rPr>
              <a:t>, en señal de aceptación y conformidad.</a:t>
            </a:r>
          </a:p>
          <a:p>
            <a:pPr algn="just"/>
            <a:endParaRPr lang="es-ES" sz="600" dirty="0">
              <a:solidFill>
                <a:srgbClr val="001A32"/>
              </a:solidFill>
            </a:endParaRPr>
          </a:p>
          <a:p>
            <a:pPr marL="285750" indent="-285750" algn="just">
              <a:buFont typeface="Wingdings" panose="05000000000000000000" pitchFamily="2" charset="2"/>
              <a:buChar char="§"/>
            </a:pPr>
            <a:r>
              <a:rPr lang="es-ES" dirty="0">
                <a:solidFill>
                  <a:srgbClr val="001A32"/>
                </a:solidFill>
              </a:rPr>
              <a:t>Para la emisión, firma y remisión de la Declaración Jurada los trabajadores y empleadores pueden emplear </a:t>
            </a:r>
            <a:r>
              <a:rPr lang="es-ES" b="1" dirty="0">
                <a:solidFill>
                  <a:srgbClr val="001A32"/>
                </a:solidFill>
              </a:rPr>
              <a:t>tecnologías de digitalización, información y comunicación</a:t>
            </a:r>
            <a:r>
              <a:rPr lang="es-ES" dirty="0">
                <a:solidFill>
                  <a:srgbClr val="001A32"/>
                </a:solidFill>
              </a:rPr>
              <a:t>.</a:t>
            </a:r>
            <a:endParaRPr lang="es-ES" b="1" i="0" dirty="0">
              <a:solidFill>
                <a:srgbClr val="001A32"/>
              </a:solidFill>
              <a:effectLst/>
            </a:endParaRPr>
          </a:p>
        </p:txBody>
      </p:sp>
    </p:spTree>
    <p:extLst>
      <p:ext uri="{BB962C8B-B14F-4D97-AF65-F5344CB8AC3E}">
        <p14:creationId xmlns:p14="http://schemas.microsoft.com/office/powerpoint/2010/main" val="2485719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C8CE644-2BA1-40F5-BB48-522C104F25E2}"/>
              </a:ext>
            </a:extLst>
          </p:cNvPr>
          <p:cNvPicPr>
            <a:picLocks noChangeAspect="1"/>
          </p:cNvPicPr>
          <p:nvPr/>
        </p:nvPicPr>
        <p:blipFill rotWithShape="1">
          <a:blip r:embed="rId2"/>
          <a:srcRect l="31316" t="11208" r="33421" b="7115"/>
          <a:stretch/>
        </p:blipFill>
        <p:spPr>
          <a:xfrm>
            <a:off x="994609" y="240632"/>
            <a:ext cx="9785685" cy="6376736"/>
          </a:xfrm>
          <a:prstGeom prst="rect">
            <a:avLst/>
          </a:prstGeom>
          <a:ln>
            <a:solidFill>
              <a:schemeClr val="tx1"/>
            </a:solidFill>
          </a:ln>
        </p:spPr>
      </p:pic>
    </p:spTree>
    <p:extLst>
      <p:ext uri="{BB962C8B-B14F-4D97-AF65-F5344CB8AC3E}">
        <p14:creationId xmlns:p14="http://schemas.microsoft.com/office/powerpoint/2010/main" val="126261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E673DE8-CDA0-4AB7-838B-55AC8B6F67E3}"/>
              </a:ext>
            </a:extLst>
          </p:cNvPr>
          <p:cNvPicPr>
            <a:picLocks noChangeAspect="1"/>
          </p:cNvPicPr>
          <p:nvPr/>
        </p:nvPicPr>
        <p:blipFill rotWithShape="1">
          <a:blip r:embed="rId2"/>
          <a:srcRect l="30132" t="11911" r="31447" b="22794"/>
          <a:stretch/>
        </p:blipFill>
        <p:spPr>
          <a:xfrm>
            <a:off x="1171073" y="645693"/>
            <a:ext cx="9849854" cy="5566613"/>
          </a:xfrm>
          <a:prstGeom prst="rect">
            <a:avLst/>
          </a:prstGeom>
          <a:ln>
            <a:solidFill>
              <a:schemeClr val="tx1"/>
            </a:solidFill>
          </a:ln>
        </p:spPr>
      </p:pic>
    </p:spTree>
    <p:extLst>
      <p:ext uri="{BB962C8B-B14F-4D97-AF65-F5344CB8AC3E}">
        <p14:creationId xmlns:p14="http://schemas.microsoft.com/office/powerpoint/2010/main" val="486127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E9ABD-A031-424D-88EA-F8B1EDE2572D}"/>
              </a:ext>
            </a:extLst>
          </p:cNvPr>
          <p:cNvSpPr>
            <a:spLocks noGrp="1"/>
          </p:cNvSpPr>
          <p:nvPr>
            <p:ph type="title"/>
          </p:nvPr>
        </p:nvSpPr>
        <p:spPr>
          <a:xfrm>
            <a:off x="3502931" y="239282"/>
            <a:ext cx="4901277" cy="820397"/>
          </a:xfrm>
        </p:spPr>
        <p:txBody>
          <a:bodyPr>
            <a:normAutofit/>
          </a:bodyPr>
          <a:lstStyle/>
          <a:p>
            <a:pPr algn="ctr"/>
            <a:r>
              <a:rPr lang="es-ES" sz="2000" b="1" dirty="0">
                <a:solidFill>
                  <a:srgbClr val="002060"/>
                </a:solidFill>
              </a:rPr>
              <a:t>Medida cautelar temporal </a:t>
            </a:r>
            <a:r>
              <a:rPr lang="es-ES" sz="2000" b="1" dirty="0">
                <a:solidFill>
                  <a:srgbClr val="C00000"/>
                </a:solidFill>
              </a:rPr>
              <a:t>(</a:t>
            </a:r>
            <a:r>
              <a:rPr lang="es-ES" sz="2000" b="1" u="sng" dirty="0">
                <a:solidFill>
                  <a:srgbClr val="C00000"/>
                </a:solidFill>
              </a:rPr>
              <a:t>derogada</a:t>
            </a:r>
            <a:r>
              <a:rPr lang="es-ES" sz="2000" b="1" dirty="0">
                <a:solidFill>
                  <a:srgbClr val="C00000"/>
                </a:solidFill>
              </a:rPr>
              <a:t>)</a:t>
            </a:r>
            <a:r>
              <a:rPr lang="es-ES" sz="2000" b="1" dirty="0">
                <a:solidFill>
                  <a:srgbClr val="002060"/>
                </a:solidFill>
              </a:rPr>
              <a:t> </a:t>
            </a:r>
            <a:br>
              <a:rPr lang="es-ES" sz="2000" b="1" dirty="0">
                <a:solidFill>
                  <a:srgbClr val="002060"/>
                </a:solidFill>
              </a:rPr>
            </a:br>
            <a:r>
              <a:rPr lang="es-ES" sz="2000" b="1" dirty="0">
                <a:solidFill>
                  <a:srgbClr val="002060"/>
                </a:solidFill>
              </a:rPr>
              <a:t>por la R.M. N° 448-2020-MINSA</a:t>
            </a:r>
            <a:endParaRPr lang="es-PE" sz="2000" b="1" dirty="0">
              <a:solidFill>
                <a:srgbClr val="002060"/>
              </a:solidFill>
            </a:endParaRPr>
          </a:p>
        </p:txBody>
      </p:sp>
      <p:sp>
        <p:nvSpPr>
          <p:cNvPr id="10" name="Flecha: curvada hacia abajo 9">
            <a:extLst>
              <a:ext uri="{FF2B5EF4-FFF2-40B4-BE49-F238E27FC236}">
                <a16:creationId xmlns:a16="http://schemas.microsoft.com/office/drawing/2014/main" id="{AD376660-97BC-4485-9EE1-F509359D52A9}"/>
              </a:ext>
            </a:extLst>
          </p:cNvPr>
          <p:cNvSpPr/>
          <p:nvPr/>
        </p:nvSpPr>
        <p:spPr>
          <a:xfrm>
            <a:off x="4232566" y="1508608"/>
            <a:ext cx="3519054" cy="762000"/>
          </a:xfrm>
          <a:prstGeom prst="curved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pic>
        <p:nvPicPr>
          <p:cNvPr id="3074" name="Picture 2" descr="Alarma Ilustraciones Stock, Vectores, Y Clipart – (206,017 ...">
            <a:extLst>
              <a:ext uri="{FF2B5EF4-FFF2-40B4-BE49-F238E27FC236}">
                <a16:creationId xmlns:a16="http://schemas.microsoft.com/office/drawing/2014/main" id="{0F949D7C-F1EE-4342-8812-A182C25F7C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1383" y="2361403"/>
            <a:ext cx="2341421" cy="330253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25A7758A-F7A2-4A18-83FF-CA513F55B11D}"/>
              </a:ext>
            </a:extLst>
          </p:cNvPr>
          <p:cNvSpPr/>
          <p:nvPr/>
        </p:nvSpPr>
        <p:spPr>
          <a:xfrm>
            <a:off x="1197046" y="1992071"/>
            <a:ext cx="2498248" cy="369332"/>
          </a:xfrm>
          <a:prstGeom prst="rect">
            <a:avLst/>
          </a:prstGeom>
        </p:spPr>
        <p:txBody>
          <a:bodyPr wrap="none">
            <a:spAutoFit/>
          </a:bodyPr>
          <a:lstStyle/>
          <a:p>
            <a:pPr algn="ctr"/>
            <a:r>
              <a:rPr lang="es-ES" b="1" dirty="0">
                <a:solidFill>
                  <a:schemeClr val="accent6">
                    <a:lumMod val="50000"/>
                  </a:schemeClr>
                </a:solidFill>
                <a:latin typeface="+mj-lt"/>
              </a:rPr>
              <a:t>R.M. N° 239-2020-MINSA</a:t>
            </a:r>
          </a:p>
        </p:txBody>
      </p:sp>
      <p:sp>
        <p:nvSpPr>
          <p:cNvPr id="13" name="Rectángulo 12">
            <a:extLst>
              <a:ext uri="{FF2B5EF4-FFF2-40B4-BE49-F238E27FC236}">
                <a16:creationId xmlns:a16="http://schemas.microsoft.com/office/drawing/2014/main" id="{08E7301D-35D7-42AF-AAFD-B807C6DAE5F8}"/>
              </a:ext>
            </a:extLst>
          </p:cNvPr>
          <p:cNvSpPr/>
          <p:nvPr/>
        </p:nvSpPr>
        <p:spPr>
          <a:xfrm>
            <a:off x="8267953" y="1956064"/>
            <a:ext cx="2720233" cy="369332"/>
          </a:xfrm>
          <a:prstGeom prst="rect">
            <a:avLst/>
          </a:prstGeom>
        </p:spPr>
        <p:txBody>
          <a:bodyPr wrap="none">
            <a:spAutoFit/>
          </a:bodyPr>
          <a:lstStyle/>
          <a:p>
            <a:pPr algn="ctr"/>
            <a:r>
              <a:rPr lang="es-ES" b="1" dirty="0">
                <a:solidFill>
                  <a:schemeClr val="accent6">
                    <a:lumMod val="50000"/>
                  </a:schemeClr>
                </a:solidFill>
                <a:latin typeface="+mj-lt"/>
              </a:rPr>
              <a:t>Art. 15° Ley N° 28806 (LGIT)</a:t>
            </a:r>
          </a:p>
        </p:txBody>
      </p:sp>
      <p:sp>
        <p:nvSpPr>
          <p:cNvPr id="14" name="Rectángulo 13">
            <a:extLst>
              <a:ext uri="{FF2B5EF4-FFF2-40B4-BE49-F238E27FC236}">
                <a16:creationId xmlns:a16="http://schemas.microsoft.com/office/drawing/2014/main" id="{1CBF57BF-56E1-4298-A003-758DDF0905C9}"/>
              </a:ext>
            </a:extLst>
          </p:cNvPr>
          <p:cNvSpPr/>
          <p:nvPr/>
        </p:nvSpPr>
        <p:spPr>
          <a:xfrm>
            <a:off x="475360" y="2361403"/>
            <a:ext cx="3941617" cy="33025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sz="1600" b="1" dirty="0"/>
              <a:t>7.2.7.10</a:t>
            </a:r>
            <a:r>
              <a:rPr lang="es-ES" sz="1600" dirty="0"/>
              <a:t> </a:t>
            </a:r>
            <a:r>
              <a:rPr lang="es-ES" sz="1600" b="1" dirty="0"/>
              <a:t>En caso de presentar un brote en el centro de trabajo</a:t>
            </a:r>
            <a:r>
              <a:rPr lang="es-ES" sz="1600" dirty="0"/>
              <a:t>, la autoridad sanitaria correspondiente comunica de forma inmediata a la Superintendencia Nacional de Fiscalización Laboral – SUNAFIL a efecto de cumplir con lo dispuesto en el artículo 15° de la LGIT, sobre el cierre o paralización inmediata de labores.</a:t>
            </a:r>
            <a:endParaRPr lang="es-PE" sz="1600" dirty="0"/>
          </a:p>
        </p:txBody>
      </p:sp>
      <p:sp>
        <p:nvSpPr>
          <p:cNvPr id="15" name="Rectángulo 14">
            <a:extLst>
              <a:ext uri="{FF2B5EF4-FFF2-40B4-BE49-F238E27FC236}">
                <a16:creationId xmlns:a16="http://schemas.microsoft.com/office/drawing/2014/main" id="{013D72D1-F9D2-4BDB-A351-03A8C67B4BBF}"/>
              </a:ext>
            </a:extLst>
          </p:cNvPr>
          <p:cNvSpPr/>
          <p:nvPr/>
        </p:nvSpPr>
        <p:spPr>
          <a:xfrm>
            <a:off x="7539498" y="2361403"/>
            <a:ext cx="4177142" cy="33025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S" sz="1600" b="1" dirty="0"/>
              <a:t>Artículo 15.- Cierre temporal del área de una unidad económica o una unidad económica, paralización y/o prohibición inmediata de trabajos</a:t>
            </a:r>
            <a:endParaRPr lang="es-ES" sz="1600" dirty="0"/>
          </a:p>
          <a:p>
            <a:pPr algn="just"/>
            <a:r>
              <a:rPr lang="es-ES" sz="1600" dirty="0"/>
              <a:t>Cuando los inspectores comprueben que la inobservancia de la normativa sobre prevención de riesgos laborales implica, a su juicio, </a:t>
            </a:r>
            <a:r>
              <a:rPr lang="es-ES" sz="1600" b="1" dirty="0"/>
              <a:t>un riesgo grave e inminente para la seguridad y salud de los trabajadores</a:t>
            </a:r>
            <a:r>
              <a:rPr lang="es-ES" sz="1600" dirty="0"/>
              <a:t> pueden </a:t>
            </a:r>
            <a:r>
              <a:rPr lang="es-ES" sz="1600" u="sng" dirty="0"/>
              <a:t>ordenar la inmediata paralización o la prohibición de los trabajos o tareas</a:t>
            </a:r>
            <a:r>
              <a:rPr lang="es-ES" sz="1600" dirty="0"/>
              <a:t>.</a:t>
            </a:r>
          </a:p>
          <a:p>
            <a:pPr algn="just"/>
            <a:r>
              <a:rPr lang="es-ES" sz="1600" dirty="0">
                <a:latin typeface="+mj-lt"/>
              </a:rPr>
              <a:t/>
            </a:r>
            <a:br>
              <a:rPr lang="es-ES" sz="1600" dirty="0">
                <a:latin typeface="+mj-lt"/>
              </a:rPr>
            </a:br>
            <a:endParaRPr lang="es-ES" sz="1600" dirty="0">
              <a:latin typeface="+mj-lt"/>
            </a:endParaRPr>
          </a:p>
        </p:txBody>
      </p:sp>
      <p:sp>
        <p:nvSpPr>
          <p:cNvPr id="4" name="CuadroTexto 3"/>
          <p:cNvSpPr txBox="1"/>
          <p:nvPr/>
        </p:nvSpPr>
        <p:spPr>
          <a:xfrm>
            <a:off x="5325521" y="1889608"/>
            <a:ext cx="1333144" cy="369332"/>
          </a:xfrm>
          <a:prstGeom prst="rect">
            <a:avLst/>
          </a:prstGeom>
          <a:noFill/>
          <a:ln w="38100">
            <a:solidFill>
              <a:schemeClr val="accent2">
                <a:lumMod val="75000"/>
              </a:schemeClr>
            </a:solidFill>
          </a:ln>
        </p:spPr>
        <p:txBody>
          <a:bodyPr wrap="square" rtlCol="0">
            <a:spAutoFit/>
          </a:bodyPr>
          <a:lstStyle/>
          <a:p>
            <a:r>
              <a:rPr lang="es-PE" dirty="0">
                <a:solidFill>
                  <a:schemeClr val="accent6">
                    <a:lumMod val="50000"/>
                  </a:schemeClr>
                </a:solidFill>
              </a:rPr>
              <a:t>DEROGADA</a:t>
            </a:r>
          </a:p>
        </p:txBody>
      </p:sp>
    </p:spTree>
    <p:extLst>
      <p:ext uri="{BB962C8B-B14F-4D97-AF65-F5344CB8AC3E}">
        <p14:creationId xmlns:p14="http://schemas.microsoft.com/office/powerpoint/2010/main" val="120898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9FFBA-70CE-466F-9E06-9AC8DF4EC047}"/>
              </a:ext>
            </a:extLst>
          </p:cNvPr>
          <p:cNvSpPr>
            <a:spLocks noGrp="1"/>
          </p:cNvSpPr>
          <p:nvPr>
            <p:ph type="title"/>
          </p:nvPr>
        </p:nvSpPr>
        <p:spPr>
          <a:xfrm>
            <a:off x="2768837" y="115744"/>
            <a:ext cx="7152830" cy="1072121"/>
          </a:xfrm>
        </p:spPr>
        <p:txBody>
          <a:bodyPr>
            <a:normAutofit/>
          </a:bodyPr>
          <a:lstStyle/>
          <a:p>
            <a:pPr algn="ctr"/>
            <a:r>
              <a:rPr lang="es-ES" sz="2400" b="1" dirty="0">
                <a:solidFill>
                  <a:srgbClr val="002060"/>
                </a:solidFill>
              </a:rPr>
              <a:t>¿</a:t>
            </a:r>
            <a:r>
              <a:rPr lang="es-ES" sz="2400" b="1" u="sng" dirty="0">
                <a:solidFill>
                  <a:srgbClr val="002060"/>
                </a:solidFill>
              </a:rPr>
              <a:t>Qué fiscaliza</a:t>
            </a:r>
            <a:r>
              <a:rPr lang="es-ES" sz="2400" b="1" dirty="0">
                <a:solidFill>
                  <a:srgbClr val="002060"/>
                </a:solidFill>
              </a:rPr>
              <a:t> el Protocolo de normas sanitarias?</a:t>
            </a:r>
            <a:br>
              <a:rPr lang="es-ES" sz="2400" b="1" dirty="0">
                <a:solidFill>
                  <a:srgbClr val="002060"/>
                </a:solidFill>
              </a:rPr>
            </a:br>
            <a:r>
              <a:rPr lang="es-ES" sz="2400" b="1" dirty="0">
                <a:solidFill>
                  <a:srgbClr val="002060"/>
                </a:solidFill>
              </a:rPr>
              <a:t> </a:t>
            </a:r>
            <a:r>
              <a:rPr lang="es-ES" sz="2400" b="1" u="sng" dirty="0">
                <a:solidFill>
                  <a:srgbClr val="002060"/>
                </a:solidFill>
              </a:rPr>
              <a:t>Versión 2</a:t>
            </a:r>
            <a:r>
              <a:rPr lang="es-ES" sz="2400" b="1" dirty="0">
                <a:solidFill>
                  <a:srgbClr val="002060"/>
                </a:solidFill>
              </a:rPr>
              <a:t> del Protocolo N° 005-2020-SUNAFIL/INII</a:t>
            </a:r>
            <a:endParaRPr lang="es-PE" sz="2400" b="1" dirty="0">
              <a:solidFill>
                <a:srgbClr val="002060"/>
              </a:solidFill>
            </a:endParaRPr>
          </a:p>
        </p:txBody>
      </p:sp>
      <p:sp>
        <p:nvSpPr>
          <p:cNvPr id="3" name="Rectángulo: esquinas redondeadas 2">
            <a:extLst>
              <a:ext uri="{FF2B5EF4-FFF2-40B4-BE49-F238E27FC236}">
                <a16:creationId xmlns:a16="http://schemas.microsoft.com/office/drawing/2014/main" id="{54CD4530-5F45-4F96-948B-AC65056CE960}"/>
              </a:ext>
            </a:extLst>
          </p:cNvPr>
          <p:cNvSpPr/>
          <p:nvPr/>
        </p:nvSpPr>
        <p:spPr>
          <a:xfrm>
            <a:off x="641683" y="1847866"/>
            <a:ext cx="8309811" cy="780246"/>
          </a:xfrm>
          <a:prstGeom prst="round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t>Elaboración y aprobación del “PVPC de COVID-19 en el trabajo”, a cargo del servicio de SST y del Comité de SST o Supervisor de SST respectivamente</a:t>
            </a:r>
            <a:endParaRPr lang="es-PE" dirty="0"/>
          </a:p>
        </p:txBody>
      </p:sp>
      <p:sp>
        <p:nvSpPr>
          <p:cNvPr id="8" name="Rectángulo: esquinas redondeadas 7">
            <a:extLst>
              <a:ext uri="{FF2B5EF4-FFF2-40B4-BE49-F238E27FC236}">
                <a16:creationId xmlns:a16="http://schemas.microsoft.com/office/drawing/2014/main" id="{A8BC832A-4E37-4989-8A72-B8EB2487EDB8}"/>
              </a:ext>
            </a:extLst>
          </p:cNvPr>
          <p:cNvSpPr/>
          <p:nvPr/>
        </p:nvSpPr>
        <p:spPr>
          <a:xfrm>
            <a:off x="641683" y="2640734"/>
            <a:ext cx="8309811" cy="780246"/>
          </a:xfrm>
          <a:prstGeom prst="round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t>Registro del “PVPC de COVID-19 en el trabajo” en el MINSA</a:t>
            </a:r>
            <a:endParaRPr lang="es-PE" dirty="0"/>
          </a:p>
        </p:txBody>
      </p:sp>
      <p:sp>
        <p:nvSpPr>
          <p:cNvPr id="9" name="Rectángulo: esquinas redondeadas 8">
            <a:extLst>
              <a:ext uri="{FF2B5EF4-FFF2-40B4-BE49-F238E27FC236}">
                <a16:creationId xmlns:a16="http://schemas.microsoft.com/office/drawing/2014/main" id="{4CB2087B-2CD8-4142-940E-C5A29A1A2F05}"/>
              </a:ext>
            </a:extLst>
          </p:cNvPr>
          <p:cNvSpPr/>
          <p:nvPr/>
        </p:nvSpPr>
        <p:spPr>
          <a:xfrm>
            <a:off x="641683" y="3687481"/>
            <a:ext cx="8309811" cy="780246"/>
          </a:xfrm>
          <a:prstGeom prst="round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t>El “PVPC de COVID-19 en el trabajo” debe precisar las medidas frente a un caso sospechoso o de contacto con un caso confirmado</a:t>
            </a:r>
            <a:endParaRPr lang="es-PE" dirty="0"/>
          </a:p>
        </p:txBody>
      </p:sp>
      <p:sp>
        <p:nvSpPr>
          <p:cNvPr id="10" name="Rectángulo: esquinas redondeadas 9">
            <a:extLst>
              <a:ext uri="{FF2B5EF4-FFF2-40B4-BE49-F238E27FC236}">
                <a16:creationId xmlns:a16="http://schemas.microsoft.com/office/drawing/2014/main" id="{9779EBF3-228C-47E9-BF08-B2FB9DC75510}"/>
              </a:ext>
            </a:extLst>
          </p:cNvPr>
          <p:cNvSpPr/>
          <p:nvPr/>
        </p:nvSpPr>
        <p:spPr>
          <a:xfrm>
            <a:off x="641683" y="4734228"/>
            <a:ext cx="8309811" cy="780246"/>
          </a:xfrm>
          <a:prstGeom prst="round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t>Acciones del servicio de SST con un caso confirmado, caso sospechoso y en contacto. Con el otorgamiento del Descanso Médico</a:t>
            </a:r>
            <a:endParaRPr lang="es-PE" dirty="0"/>
          </a:p>
        </p:txBody>
      </p:sp>
      <p:sp>
        <p:nvSpPr>
          <p:cNvPr id="11" name="Rectángulo: esquinas redondeadas 10">
            <a:extLst>
              <a:ext uri="{FF2B5EF4-FFF2-40B4-BE49-F238E27FC236}">
                <a16:creationId xmlns:a16="http://schemas.microsoft.com/office/drawing/2014/main" id="{1C9262C4-657E-4C59-8CA6-AE1FF31E246A}"/>
              </a:ext>
            </a:extLst>
          </p:cNvPr>
          <p:cNvSpPr/>
          <p:nvPr/>
        </p:nvSpPr>
        <p:spPr>
          <a:xfrm>
            <a:off x="641683" y="5780974"/>
            <a:ext cx="8309811" cy="961281"/>
          </a:xfrm>
          <a:prstGeom prst="round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t>Capacitaciones presenciales o virtuales dirigidas a las funciones y peligros del puesto de trabajo, uso de equipos y herramientas peligrosas para los trabajadores que han regresado o se han reincorporado</a:t>
            </a:r>
            <a:endParaRPr lang="es-PE" dirty="0"/>
          </a:p>
        </p:txBody>
      </p:sp>
      <p:grpSp>
        <p:nvGrpSpPr>
          <p:cNvPr id="12" name="Grupo 11">
            <a:extLst>
              <a:ext uri="{FF2B5EF4-FFF2-40B4-BE49-F238E27FC236}">
                <a16:creationId xmlns:a16="http://schemas.microsoft.com/office/drawing/2014/main" id="{A4D3C7D0-2B20-4553-A751-6AEA9E9774C1}"/>
              </a:ext>
            </a:extLst>
          </p:cNvPr>
          <p:cNvGrpSpPr/>
          <p:nvPr/>
        </p:nvGrpSpPr>
        <p:grpSpPr>
          <a:xfrm>
            <a:off x="9549702" y="2083886"/>
            <a:ext cx="2352675" cy="3472501"/>
            <a:chOff x="9549702" y="2083886"/>
            <a:chExt cx="2352675" cy="3472501"/>
          </a:xfrm>
        </p:grpSpPr>
        <p:pic>
          <p:nvPicPr>
            <p:cNvPr id="4" name="Picture 4" descr="Imágenes, fotos de stock y vectores sobre Magnifying Lens Man ...">
              <a:extLst>
                <a:ext uri="{FF2B5EF4-FFF2-40B4-BE49-F238E27FC236}">
                  <a16:creationId xmlns:a16="http://schemas.microsoft.com/office/drawing/2014/main" id="{96FBF14F-7938-4B30-AB09-53BA474410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22"/>
            <a:stretch/>
          </p:blipFill>
          <p:spPr bwMode="auto">
            <a:xfrm>
              <a:off x="9549702" y="2083886"/>
              <a:ext cx="2352675" cy="347250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B22F148-CD2F-46DE-83C8-D15E962A8EB5}"/>
                </a:ext>
              </a:extLst>
            </p:cNvPr>
            <p:cNvSpPr txBox="1"/>
            <p:nvPr/>
          </p:nvSpPr>
          <p:spPr>
            <a:xfrm rot="19103989">
              <a:off x="10485406" y="3382876"/>
              <a:ext cx="1363579" cy="276999"/>
            </a:xfrm>
            <a:prstGeom prst="rect">
              <a:avLst/>
            </a:prstGeom>
            <a:noFill/>
          </p:spPr>
          <p:txBody>
            <a:bodyPr wrap="square" rtlCol="0">
              <a:spAutoFit/>
            </a:bodyPr>
            <a:lstStyle/>
            <a:p>
              <a:r>
                <a:rPr lang="es-ES" sz="1200" b="1" dirty="0">
                  <a:solidFill>
                    <a:srgbClr val="C00000"/>
                  </a:solidFill>
                </a:rPr>
                <a:t>FISCALIZACIÓN</a:t>
              </a:r>
              <a:endParaRPr lang="es-PE" sz="1200" b="1" dirty="0">
                <a:solidFill>
                  <a:srgbClr val="C00000"/>
                </a:solidFill>
              </a:endParaRPr>
            </a:p>
          </p:txBody>
        </p:sp>
      </p:grpSp>
    </p:spTree>
    <p:extLst>
      <p:ext uri="{BB962C8B-B14F-4D97-AF65-F5344CB8AC3E}">
        <p14:creationId xmlns:p14="http://schemas.microsoft.com/office/powerpoint/2010/main" val="420733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2219513" y="399330"/>
            <a:ext cx="7310582" cy="1346343"/>
          </a:xfrm>
        </p:spPr>
        <p:txBody>
          <a:bodyPr/>
          <a:lstStyle/>
          <a:p>
            <a:pPr algn="ctr" eaLnBrk="1" hangingPunct="1"/>
            <a:r>
              <a:rPr lang="es-ES" sz="2800" b="1" dirty="0">
                <a:solidFill>
                  <a:srgbClr val="002060"/>
                </a:solidFill>
                <a:latin typeface="Calibri Light" panose="020F0302020204030204" pitchFamily="34" charset="0"/>
                <a:cs typeface="Calibri Light" panose="020F0302020204030204" pitchFamily="34" charset="0"/>
              </a:rPr>
              <a:t>¿Qué hechos son considerados como infracciones </a:t>
            </a:r>
            <a:r>
              <a:rPr lang="es-ES" sz="2800" u="sng" dirty="0">
                <a:solidFill>
                  <a:srgbClr val="C00000"/>
                </a:solidFill>
                <a:latin typeface="Calibri Light" panose="020F0302020204030204" pitchFamily="34" charset="0"/>
                <a:cs typeface="Calibri Light" panose="020F0302020204030204" pitchFamily="34" charset="0"/>
              </a:rPr>
              <a:t>graves</a:t>
            </a:r>
            <a:r>
              <a:rPr lang="es-ES" sz="2800" b="1" dirty="0">
                <a:latin typeface="Calibri Light" panose="020F0302020204030204" pitchFamily="34" charset="0"/>
                <a:cs typeface="Calibri Light" panose="020F0302020204030204" pitchFamily="34" charset="0"/>
              </a:rPr>
              <a:t> </a:t>
            </a:r>
            <a:r>
              <a:rPr lang="es-ES" sz="2800" b="1" dirty="0">
                <a:solidFill>
                  <a:srgbClr val="002060"/>
                </a:solidFill>
                <a:latin typeface="Calibri Light" panose="020F0302020204030204" pitchFamily="34" charset="0"/>
                <a:cs typeface="Calibri Light" panose="020F0302020204030204" pitchFamily="34" charset="0"/>
              </a:rPr>
              <a:t>en materia de </a:t>
            </a:r>
            <a:r>
              <a:rPr lang="es-ES" sz="2800" u="sng" dirty="0">
                <a:solidFill>
                  <a:srgbClr val="C00000"/>
                </a:solidFill>
                <a:latin typeface="Calibri Light" panose="020F0302020204030204" pitchFamily="34" charset="0"/>
                <a:cs typeface="Calibri Light" panose="020F0302020204030204" pitchFamily="34" charset="0"/>
              </a:rPr>
              <a:t>relaciones laborales</a:t>
            </a:r>
            <a:r>
              <a:rPr lang="es-ES" sz="2800" b="1" dirty="0">
                <a:latin typeface="Calibri Light" panose="020F0302020204030204" pitchFamily="34" charset="0"/>
                <a:cs typeface="Calibri Light" panose="020F0302020204030204" pitchFamily="34" charset="0"/>
              </a:rPr>
              <a:t>? </a:t>
            </a:r>
            <a:endParaRPr lang="es-ES_tradnl" sz="2800" b="1" dirty="0">
              <a:latin typeface="Calibri Light" panose="020F0302020204030204" pitchFamily="34" charset="0"/>
              <a:cs typeface="Calibri Light" panose="020F0302020204030204" pitchFamily="34" charset="0"/>
            </a:endParaRPr>
          </a:p>
        </p:txBody>
      </p:sp>
      <p:sp>
        <p:nvSpPr>
          <p:cNvPr id="41986" name="Rectangle 3"/>
          <p:cNvSpPr>
            <a:spLocks noGrp="1" noChangeArrowheads="1"/>
          </p:cNvSpPr>
          <p:nvPr>
            <p:ph type="body" idx="1"/>
          </p:nvPr>
        </p:nvSpPr>
        <p:spPr>
          <a:xfrm>
            <a:off x="1902974" y="2697803"/>
            <a:ext cx="7001744" cy="2848418"/>
          </a:xfrm>
        </p:spPr>
        <p:txBody>
          <a:bodyPr>
            <a:normAutofit/>
          </a:bodyPr>
          <a:lstStyle/>
          <a:p>
            <a:pPr algn="just">
              <a:buFont typeface="Wingdings" panose="05000000000000000000" pitchFamily="2" charset="2"/>
              <a:buChar char="§"/>
              <a:tabLst>
                <a:tab pos="373063" algn="l"/>
              </a:tabLst>
            </a:pPr>
            <a:r>
              <a:rPr lang="es-ES" sz="1800" dirty="0"/>
              <a:t>Que los registros de trabajadores y prestadores de servicios no se encuentren actualizados o no encontrarse debidamente autorizados de ser exigidos; no consignar los datos completos o no presentarlos dentro del plazo previsto ante la Autoridad Administrativa del Trabajo o consignando datos falsos.</a:t>
            </a:r>
          </a:p>
          <a:p>
            <a:pPr algn="just">
              <a:buFont typeface="Wingdings" panose="05000000000000000000" pitchFamily="2" charset="2"/>
              <a:buChar char="§"/>
              <a:tabLst>
                <a:tab pos="373063" algn="l"/>
              </a:tabLst>
            </a:pPr>
            <a:r>
              <a:rPr lang="es-ES" sz="1800" dirty="0"/>
              <a:t>No pagar u otorgar íntegra y oportunamente las remuneraciones y los beneficios laborales a los que tienen derecho los trabajadores por todo concepto. </a:t>
            </a:r>
            <a:r>
              <a:rPr lang="es-ES" sz="1800" dirty="0">
                <a:solidFill>
                  <a:srgbClr val="A40000"/>
                </a:solidFill>
              </a:rPr>
              <a:t>“¿Pagos extemporáneos?”</a:t>
            </a:r>
          </a:p>
          <a:p>
            <a:pPr algn="just">
              <a:buFont typeface="Wingdings" panose="05000000000000000000" pitchFamily="2" charset="2"/>
              <a:buChar char="§"/>
              <a:tabLst>
                <a:tab pos="373063" algn="l"/>
              </a:tabLst>
            </a:pPr>
            <a:r>
              <a:rPr lang="es-ES" sz="1800" dirty="0"/>
              <a:t> No depositar íntegra y oportunamente la CTS.</a:t>
            </a:r>
          </a:p>
          <a:p>
            <a:pPr marL="373063" indent="-373063" algn="just">
              <a:tabLst>
                <a:tab pos="373063" algn="l"/>
              </a:tabLst>
            </a:pPr>
            <a:endParaRPr lang="es-ES" sz="2100" dirty="0"/>
          </a:p>
          <a:p>
            <a:pPr marL="373063" indent="-373063" algn="just">
              <a:spcBef>
                <a:spcPct val="0"/>
              </a:spcBef>
              <a:buNone/>
              <a:tabLst>
                <a:tab pos="373063" algn="l"/>
              </a:tabLst>
            </a:pPr>
            <a:endParaRPr lang="en-US" sz="2100" dirty="0">
              <a:cs typeface="Times New Roman" pitchFamily="18" charset="0"/>
            </a:endParaRPr>
          </a:p>
        </p:txBody>
      </p:sp>
      <p:pic>
        <p:nvPicPr>
          <p:cNvPr id="2" name="Imagen 1"/>
          <p:cNvPicPr>
            <a:picLocks noChangeAspect="1"/>
          </p:cNvPicPr>
          <p:nvPr/>
        </p:nvPicPr>
        <p:blipFill>
          <a:blip r:embed="rId3"/>
          <a:stretch>
            <a:fillRect/>
          </a:stretch>
        </p:blipFill>
        <p:spPr>
          <a:xfrm>
            <a:off x="9109098" y="1678548"/>
            <a:ext cx="2109399" cy="1103472"/>
          </a:xfrm>
          <a:prstGeom prst="rect">
            <a:avLst/>
          </a:prstGeom>
        </p:spPr>
      </p:pic>
    </p:spTree>
    <p:extLst>
      <p:ext uri="{BB962C8B-B14F-4D97-AF65-F5344CB8AC3E}">
        <p14:creationId xmlns:p14="http://schemas.microsoft.com/office/powerpoint/2010/main" val="1521488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54CD4530-5F45-4F96-948B-AC65056CE960}"/>
              </a:ext>
            </a:extLst>
          </p:cNvPr>
          <p:cNvSpPr/>
          <p:nvPr/>
        </p:nvSpPr>
        <p:spPr>
          <a:xfrm>
            <a:off x="641683" y="1593987"/>
            <a:ext cx="8309811" cy="780246"/>
          </a:xfrm>
          <a:prstGeom prst="round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t>Implantar medidas de distanciamiento social (1m) entre trabajadores y uso obligatorio de protección respiratoria</a:t>
            </a:r>
            <a:endParaRPr lang="es-PE" dirty="0"/>
          </a:p>
        </p:txBody>
      </p:sp>
      <p:sp>
        <p:nvSpPr>
          <p:cNvPr id="8" name="Rectángulo: esquinas redondeadas 7">
            <a:extLst>
              <a:ext uri="{FF2B5EF4-FFF2-40B4-BE49-F238E27FC236}">
                <a16:creationId xmlns:a16="http://schemas.microsoft.com/office/drawing/2014/main" id="{A8BC832A-4E37-4989-8A72-B8EB2487EDB8}"/>
              </a:ext>
            </a:extLst>
          </p:cNvPr>
          <p:cNvSpPr/>
          <p:nvPr/>
        </p:nvSpPr>
        <p:spPr>
          <a:xfrm>
            <a:off x="641683" y="2640734"/>
            <a:ext cx="8309811" cy="780246"/>
          </a:xfrm>
          <a:prstGeom prst="round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t>Implantar medidas para evitar la aglomeración al ingreso o salida del centro de trabajo o implementado turnos rotativos</a:t>
            </a:r>
            <a:endParaRPr lang="es-PE" dirty="0"/>
          </a:p>
        </p:txBody>
      </p:sp>
      <p:sp>
        <p:nvSpPr>
          <p:cNvPr id="9" name="Rectángulo: esquinas redondeadas 8">
            <a:extLst>
              <a:ext uri="{FF2B5EF4-FFF2-40B4-BE49-F238E27FC236}">
                <a16:creationId xmlns:a16="http://schemas.microsoft.com/office/drawing/2014/main" id="{4CB2087B-2CD8-4142-940E-C5A29A1A2F05}"/>
              </a:ext>
            </a:extLst>
          </p:cNvPr>
          <p:cNvSpPr/>
          <p:nvPr/>
        </p:nvSpPr>
        <p:spPr>
          <a:xfrm>
            <a:off x="641683" y="3687481"/>
            <a:ext cx="8309811" cy="780246"/>
          </a:xfrm>
          <a:prstGeom prst="round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t>Contar con medidas para evitar exposición a riesgos de trabajadoras en estado de gestación y en lactancia (Trabajo Remoto preferente)</a:t>
            </a:r>
            <a:endParaRPr lang="es-PE" dirty="0"/>
          </a:p>
        </p:txBody>
      </p:sp>
      <p:sp>
        <p:nvSpPr>
          <p:cNvPr id="10" name="Rectángulo: esquinas redondeadas 9">
            <a:extLst>
              <a:ext uri="{FF2B5EF4-FFF2-40B4-BE49-F238E27FC236}">
                <a16:creationId xmlns:a16="http://schemas.microsoft.com/office/drawing/2014/main" id="{9779EBF3-228C-47E9-BF08-B2FB9DC75510}"/>
              </a:ext>
            </a:extLst>
          </p:cNvPr>
          <p:cNvSpPr/>
          <p:nvPr/>
        </p:nvSpPr>
        <p:spPr>
          <a:xfrm>
            <a:off x="641683" y="4734228"/>
            <a:ext cx="8309811" cy="780246"/>
          </a:xfrm>
          <a:prstGeom prst="round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t>Obligación de registrar un caso confirmado y notificar al Centro Nacional de Epidemiología, Prevención y control de Enfermedades (CDC Perú) mediante el aplicativo SISCOVID</a:t>
            </a:r>
            <a:endParaRPr lang="es-PE" dirty="0"/>
          </a:p>
        </p:txBody>
      </p:sp>
      <p:sp>
        <p:nvSpPr>
          <p:cNvPr id="11" name="Rectángulo: esquinas redondeadas 10">
            <a:extLst>
              <a:ext uri="{FF2B5EF4-FFF2-40B4-BE49-F238E27FC236}">
                <a16:creationId xmlns:a16="http://schemas.microsoft.com/office/drawing/2014/main" id="{1C9262C4-657E-4C59-8CA6-AE1FF31E246A}"/>
              </a:ext>
            </a:extLst>
          </p:cNvPr>
          <p:cNvSpPr/>
          <p:nvPr/>
        </p:nvSpPr>
        <p:spPr>
          <a:xfrm>
            <a:off x="641683" y="5780974"/>
            <a:ext cx="8309811" cy="961281"/>
          </a:xfrm>
          <a:prstGeom prst="round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t>Implementar procedimientos de control médico para establecer estados de salud de los trabajadores pertenecientes al Grupo de Riesgo que se reincorporan</a:t>
            </a:r>
            <a:endParaRPr lang="es-PE" dirty="0"/>
          </a:p>
        </p:txBody>
      </p:sp>
      <p:grpSp>
        <p:nvGrpSpPr>
          <p:cNvPr id="12" name="Grupo 11">
            <a:extLst>
              <a:ext uri="{FF2B5EF4-FFF2-40B4-BE49-F238E27FC236}">
                <a16:creationId xmlns:a16="http://schemas.microsoft.com/office/drawing/2014/main" id="{263BFC9B-C3D7-48F9-B6F2-8F176AB1C5A8}"/>
              </a:ext>
            </a:extLst>
          </p:cNvPr>
          <p:cNvGrpSpPr/>
          <p:nvPr/>
        </p:nvGrpSpPr>
        <p:grpSpPr>
          <a:xfrm>
            <a:off x="9456419" y="2341353"/>
            <a:ext cx="2432671" cy="3472501"/>
            <a:chOff x="9416314" y="2083886"/>
            <a:chExt cx="2432671" cy="3472501"/>
          </a:xfrm>
        </p:grpSpPr>
        <p:pic>
          <p:nvPicPr>
            <p:cNvPr id="13" name="Picture 4" descr="Imágenes, fotos de stock y vectores sobre Magnifying Lens Man ...">
              <a:extLst>
                <a:ext uri="{FF2B5EF4-FFF2-40B4-BE49-F238E27FC236}">
                  <a16:creationId xmlns:a16="http://schemas.microsoft.com/office/drawing/2014/main" id="{90882AC6-217D-4D7C-A643-C73A1EBFA6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22"/>
            <a:stretch/>
          </p:blipFill>
          <p:spPr bwMode="auto">
            <a:xfrm>
              <a:off x="9416314" y="2083886"/>
              <a:ext cx="2352675" cy="3472501"/>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615D2AE8-34FE-49F5-BA38-276E3C6A65D3}"/>
                </a:ext>
              </a:extLst>
            </p:cNvPr>
            <p:cNvSpPr txBox="1"/>
            <p:nvPr/>
          </p:nvSpPr>
          <p:spPr>
            <a:xfrm rot="19103989">
              <a:off x="10485406" y="3382876"/>
              <a:ext cx="1363579" cy="276999"/>
            </a:xfrm>
            <a:prstGeom prst="rect">
              <a:avLst/>
            </a:prstGeom>
            <a:noFill/>
          </p:spPr>
          <p:txBody>
            <a:bodyPr wrap="square" rtlCol="0">
              <a:spAutoFit/>
            </a:bodyPr>
            <a:lstStyle/>
            <a:p>
              <a:r>
                <a:rPr lang="es-ES" sz="1200" b="1" dirty="0">
                  <a:solidFill>
                    <a:srgbClr val="C00000"/>
                  </a:solidFill>
                </a:rPr>
                <a:t>FISCALIZACIÓN</a:t>
              </a:r>
              <a:endParaRPr lang="es-PE" sz="1200" b="1" dirty="0">
                <a:solidFill>
                  <a:srgbClr val="C00000"/>
                </a:solidFill>
              </a:endParaRPr>
            </a:p>
          </p:txBody>
        </p:sp>
      </p:grpSp>
      <p:sp>
        <p:nvSpPr>
          <p:cNvPr id="15" name="Título 1">
            <a:extLst>
              <a:ext uri="{FF2B5EF4-FFF2-40B4-BE49-F238E27FC236}">
                <a16:creationId xmlns:a16="http://schemas.microsoft.com/office/drawing/2014/main" id="{9FA9FFBA-70CE-466F-9E06-9AC8DF4EC047}"/>
              </a:ext>
            </a:extLst>
          </p:cNvPr>
          <p:cNvSpPr txBox="1">
            <a:spLocks/>
          </p:cNvSpPr>
          <p:nvPr/>
        </p:nvSpPr>
        <p:spPr>
          <a:xfrm>
            <a:off x="2367185" y="255365"/>
            <a:ext cx="7152830" cy="10721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solidFill>
                  <a:srgbClr val="002060"/>
                </a:solidFill>
              </a:rPr>
              <a:t>¿</a:t>
            </a:r>
            <a:r>
              <a:rPr lang="es-ES" sz="2400" b="1" u="sng" dirty="0">
                <a:solidFill>
                  <a:srgbClr val="002060"/>
                </a:solidFill>
              </a:rPr>
              <a:t>Qué fiscaliza</a:t>
            </a:r>
            <a:r>
              <a:rPr lang="es-ES" sz="2400" b="1" dirty="0">
                <a:solidFill>
                  <a:srgbClr val="002060"/>
                </a:solidFill>
              </a:rPr>
              <a:t> el Protocolo de normas sanitarias?</a:t>
            </a:r>
            <a:br>
              <a:rPr lang="es-ES" sz="2400" b="1" dirty="0">
                <a:solidFill>
                  <a:srgbClr val="002060"/>
                </a:solidFill>
              </a:rPr>
            </a:br>
            <a:r>
              <a:rPr lang="es-ES" sz="2400" b="1" dirty="0">
                <a:solidFill>
                  <a:srgbClr val="002060"/>
                </a:solidFill>
              </a:rPr>
              <a:t> </a:t>
            </a:r>
            <a:r>
              <a:rPr lang="es-ES" sz="2400" b="1" u="sng" dirty="0">
                <a:solidFill>
                  <a:srgbClr val="002060"/>
                </a:solidFill>
              </a:rPr>
              <a:t>Versión 2</a:t>
            </a:r>
            <a:r>
              <a:rPr lang="es-ES" sz="2400" b="1" dirty="0">
                <a:solidFill>
                  <a:srgbClr val="002060"/>
                </a:solidFill>
              </a:rPr>
              <a:t> del Protocolo N° 005-2020-SUNAFIL/INII</a:t>
            </a:r>
            <a:endParaRPr lang="es-PE" sz="2400" b="1" dirty="0">
              <a:solidFill>
                <a:srgbClr val="002060"/>
              </a:solidFill>
            </a:endParaRPr>
          </a:p>
        </p:txBody>
      </p:sp>
    </p:spTree>
    <p:extLst>
      <p:ext uri="{BB962C8B-B14F-4D97-AF65-F5344CB8AC3E}">
        <p14:creationId xmlns:p14="http://schemas.microsoft.com/office/powerpoint/2010/main" val="490277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3039F4D3-1FB3-4A8F-B1A8-328157193D0B}"/>
              </a:ext>
            </a:extLst>
          </p:cNvPr>
          <p:cNvGraphicFramePr>
            <a:graphicFrameLocks noGrp="1"/>
          </p:cNvGraphicFramePr>
          <p:nvPr/>
        </p:nvGraphicFramePr>
        <p:xfrm>
          <a:off x="1652154" y="1253135"/>
          <a:ext cx="6512169" cy="2529840"/>
        </p:xfrm>
        <a:graphic>
          <a:graphicData uri="http://schemas.openxmlformats.org/drawingml/2006/table">
            <a:tbl>
              <a:tblPr firstRow="1" bandRow="1">
                <a:tableStyleId>{F5AB1C69-6EDB-4FF4-983F-18BD219EF322}</a:tableStyleId>
              </a:tblPr>
              <a:tblGrid>
                <a:gridCol w="2170723">
                  <a:extLst>
                    <a:ext uri="{9D8B030D-6E8A-4147-A177-3AD203B41FA5}">
                      <a16:colId xmlns:a16="http://schemas.microsoft.com/office/drawing/2014/main" val="1615089202"/>
                    </a:ext>
                  </a:extLst>
                </a:gridCol>
                <a:gridCol w="2170723">
                  <a:extLst>
                    <a:ext uri="{9D8B030D-6E8A-4147-A177-3AD203B41FA5}">
                      <a16:colId xmlns:a16="http://schemas.microsoft.com/office/drawing/2014/main" val="3059974463"/>
                    </a:ext>
                  </a:extLst>
                </a:gridCol>
                <a:gridCol w="2170723">
                  <a:extLst>
                    <a:ext uri="{9D8B030D-6E8A-4147-A177-3AD203B41FA5}">
                      <a16:colId xmlns:a16="http://schemas.microsoft.com/office/drawing/2014/main" val="3445747402"/>
                    </a:ext>
                  </a:extLst>
                </a:gridCol>
              </a:tblGrid>
              <a:tr h="367870">
                <a:tc gridSpan="3">
                  <a:txBody>
                    <a:bodyPr/>
                    <a:lstStyle/>
                    <a:p>
                      <a:pPr algn="ctr"/>
                      <a:r>
                        <a:rPr lang="es-ES" sz="2000" dirty="0">
                          <a:solidFill>
                            <a:schemeClr val="bg1"/>
                          </a:solidFill>
                          <a:latin typeface="+mj-lt"/>
                        </a:rPr>
                        <a:t>ACTIVIDADES BÁSICAS y REANUDADAS</a:t>
                      </a:r>
                      <a:endParaRPr lang="es-PE" sz="2000"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s-PE"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es-PE" dirty="0">
                        <a:solidFill>
                          <a:schemeClr val="bg1"/>
                        </a:solidFill>
                      </a:endParaRPr>
                    </a:p>
                  </a:txBody>
                  <a:tcPr/>
                </a:tc>
                <a:extLst>
                  <a:ext uri="{0D108BD9-81ED-4DB2-BD59-A6C34878D82A}">
                    <a16:rowId xmlns:a16="http://schemas.microsoft.com/office/drawing/2014/main" val="2707193349"/>
                  </a:ext>
                </a:extLst>
              </a:tr>
              <a:tr h="537656">
                <a:tc gridSpan="3">
                  <a:txBody>
                    <a:bodyPr/>
                    <a:lstStyle/>
                    <a:p>
                      <a:pPr algn="ctr"/>
                      <a:r>
                        <a:rPr lang="es-ES" sz="3200" b="1" u="none" dirty="0">
                          <a:solidFill>
                            <a:schemeClr val="bg1"/>
                          </a:solidFill>
                          <a:latin typeface="+mj-lt"/>
                        </a:rPr>
                        <a:t>Trabajo Presencial</a:t>
                      </a:r>
                      <a:endParaRPr lang="es-PE" sz="3200" b="1" u="none"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s-PE"/>
                    </a:p>
                  </a:txBody>
                  <a:tcPr/>
                </a:tc>
                <a:tc hMerge="1">
                  <a:txBody>
                    <a:bodyPr/>
                    <a:lstStyle/>
                    <a:p>
                      <a:pPr algn="ctr"/>
                      <a:endParaRPr lang="es-PE" dirty="0"/>
                    </a:p>
                  </a:txBody>
                  <a:tcPr/>
                </a:tc>
                <a:extLst>
                  <a:ext uri="{0D108BD9-81ED-4DB2-BD59-A6C34878D82A}">
                    <a16:rowId xmlns:a16="http://schemas.microsoft.com/office/drawing/2014/main" val="2391620937"/>
                  </a:ext>
                </a:extLst>
              </a:tr>
              <a:tr h="366209">
                <a:tc rowSpan="4">
                  <a:txBody>
                    <a:bodyPr/>
                    <a:lstStyle/>
                    <a:p>
                      <a:pPr algn="ctr"/>
                      <a:r>
                        <a:rPr lang="es-ES" sz="3200" dirty="0">
                          <a:solidFill>
                            <a:schemeClr val="tx1"/>
                          </a:solidFill>
                          <a:latin typeface="+mj-lt"/>
                        </a:rPr>
                        <a:t>Trabajo</a:t>
                      </a:r>
                      <a:br>
                        <a:rPr lang="es-ES" sz="3200" dirty="0">
                          <a:solidFill>
                            <a:schemeClr val="tx1"/>
                          </a:solidFill>
                          <a:latin typeface="+mj-lt"/>
                        </a:rPr>
                      </a:br>
                      <a:r>
                        <a:rPr lang="es-ES" sz="3200" b="1" u="sng" dirty="0">
                          <a:solidFill>
                            <a:schemeClr val="tx1"/>
                          </a:solidFill>
                          <a:latin typeface="+mj-lt"/>
                        </a:rPr>
                        <a:t>NO</a:t>
                      </a:r>
                      <a:r>
                        <a:rPr lang="es-ES" sz="3200" dirty="0">
                          <a:solidFill>
                            <a:schemeClr val="tx1"/>
                          </a:solidFill>
                          <a:latin typeface="+mj-lt"/>
                        </a:rPr>
                        <a:t> </a:t>
                      </a:r>
                      <a:br>
                        <a:rPr lang="es-ES" sz="3200" dirty="0">
                          <a:solidFill>
                            <a:schemeClr val="tx1"/>
                          </a:solidFill>
                          <a:latin typeface="+mj-lt"/>
                        </a:rPr>
                      </a:br>
                      <a:r>
                        <a:rPr lang="es-ES" sz="3200" dirty="0">
                          <a:solidFill>
                            <a:schemeClr val="tx1"/>
                          </a:solidFill>
                          <a:latin typeface="+mj-lt"/>
                        </a:rPr>
                        <a:t>Presencial</a:t>
                      </a:r>
                      <a:endParaRPr lang="es-PE" sz="32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algn="ctr"/>
                      <a:r>
                        <a:rPr lang="es-ES" sz="2000" dirty="0">
                          <a:solidFill>
                            <a:schemeClr val="tx1"/>
                          </a:solidFill>
                          <a:latin typeface="+mj-lt"/>
                        </a:rPr>
                        <a:t>Trabajadores del </a:t>
                      </a:r>
                      <a:r>
                        <a:rPr lang="es-ES" sz="1800" dirty="0">
                          <a:solidFill>
                            <a:schemeClr val="tx1"/>
                          </a:solidFill>
                          <a:latin typeface="+mj-lt"/>
                        </a:rPr>
                        <a:t>“Grupo en Riesgo”</a:t>
                      </a:r>
                      <a:endParaRPr lang="es-PE" sz="18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ES" sz="1800" b="1" i="1" dirty="0">
                          <a:solidFill>
                            <a:srgbClr val="002060"/>
                          </a:solidFill>
                          <a:latin typeface="+mj-lt"/>
                        </a:rPr>
                        <a:t>Trabajo Remoto</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70459562"/>
                  </a:ext>
                </a:extLst>
              </a:tr>
              <a:tr h="366209">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ES" sz="1800" b="1" i="1" dirty="0">
                          <a:solidFill>
                            <a:srgbClr val="002060"/>
                          </a:solidFill>
                          <a:latin typeface="+mj-lt"/>
                        </a:rPr>
                        <a:t>L.C.G.H.C.</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92246646"/>
                  </a:ext>
                </a:extLst>
              </a:tr>
              <a:tr h="366209">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dirty="0">
                          <a:solidFill>
                            <a:schemeClr val="tx1"/>
                          </a:solidFill>
                          <a:latin typeface="+mj-lt"/>
                        </a:rPr>
                        <a:t>Trabajadores </a:t>
                      </a:r>
                      <a:r>
                        <a:rPr lang="es-ES" sz="2000" b="1" u="sng" dirty="0">
                          <a:solidFill>
                            <a:schemeClr val="tx1"/>
                          </a:solidFill>
                          <a:latin typeface="+mj-lt"/>
                        </a:rPr>
                        <a:t>NO</a:t>
                      </a:r>
                      <a:r>
                        <a:rPr lang="es-ES" sz="2000" dirty="0">
                          <a:solidFill>
                            <a:schemeClr val="tx1"/>
                          </a:solidFill>
                          <a:latin typeface="+mj-lt"/>
                        </a:rPr>
                        <a:t> </a:t>
                      </a:r>
                      <a:r>
                        <a:rPr kumimoji="0" lang="es-ES" sz="1800" b="0" i="0" u="none" strike="noStrike" kern="1200" cap="none" spc="0" normalizeH="0" baseline="0" noProof="0" dirty="0">
                          <a:ln>
                            <a:noFill/>
                          </a:ln>
                          <a:solidFill>
                            <a:prstClr val="black"/>
                          </a:solidFill>
                          <a:effectLst/>
                          <a:uLnTx/>
                          <a:uFillTx/>
                          <a:latin typeface="+mj-lt"/>
                          <a:ea typeface="+mn-ea"/>
                          <a:cs typeface="+mn-cs"/>
                        </a:rPr>
                        <a:t>“Grupo en Riesgo”</a:t>
                      </a:r>
                      <a:endParaRPr kumimoji="0" lang="es-PE" sz="1800" b="0" i="0" u="none" strike="noStrike" kern="1200" cap="none" spc="0" normalizeH="0" baseline="0" noProof="0" dirty="0">
                        <a:ln>
                          <a:noFill/>
                        </a:ln>
                        <a:solidFill>
                          <a:prstClr val="black"/>
                        </a:solidFill>
                        <a:effectLst/>
                        <a:uLnTx/>
                        <a:uFillTx/>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ES" sz="1800" b="1" i="1" dirty="0">
                          <a:solidFill>
                            <a:srgbClr val="002060"/>
                          </a:solidFill>
                          <a:latin typeface="+mj-lt"/>
                        </a:rPr>
                        <a:t>Trabajo Remoto</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71772152"/>
                  </a:ext>
                </a:extLst>
              </a:tr>
              <a:tr h="366209">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s-ES" sz="1800" b="1" i="1" dirty="0">
                          <a:solidFill>
                            <a:srgbClr val="002060"/>
                          </a:solidFill>
                          <a:latin typeface="+mj-lt"/>
                        </a:rPr>
                        <a:t>L.C.G.H.C.</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3331479"/>
                  </a:ext>
                </a:extLst>
              </a:tr>
            </a:tbl>
          </a:graphicData>
        </a:graphic>
      </p:graphicFrame>
      <p:graphicFrame>
        <p:nvGraphicFramePr>
          <p:cNvPr id="4" name="Tabla 3">
            <a:extLst>
              <a:ext uri="{FF2B5EF4-FFF2-40B4-BE49-F238E27FC236}">
                <a16:creationId xmlns:a16="http://schemas.microsoft.com/office/drawing/2014/main" id="{C97C16F0-2E50-4E2E-A4A9-A17ACBED7B76}"/>
              </a:ext>
            </a:extLst>
          </p:cNvPr>
          <p:cNvGraphicFramePr>
            <a:graphicFrameLocks noGrp="1"/>
          </p:cNvGraphicFramePr>
          <p:nvPr/>
        </p:nvGraphicFramePr>
        <p:xfrm>
          <a:off x="1652154" y="4030597"/>
          <a:ext cx="6512169" cy="2499014"/>
        </p:xfrm>
        <a:graphic>
          <a:graphicData uri="http://schemas.openxmlformats.org/drawingml/2006/table">
            <a:tbl>
              <a:tblPr firstRow="1" bandRow="1">
                <a:tableStyleId>{F5AB1C69-6EDB-4FF4-983F-18BD219EF322}</a:tableStyleId>
              </a:tblPr>
              <a:tblGrid>
                <a:gridCol w="2170723">
                  <a:extLst>
                    <a:ext uri="{9D8B030D-6E8A-4147-A177-3AD203B41FA5}">
                      <a16:colId xmlns:a16="http://schemas.microsoft.com/office/drawing/2014/main" val="878382949"/>
                    </a:ext>
                  </a:extLst>
                </a:gridCol>
                <a:gridCol w="2170723">
                  <a:extLst>
                    <a:ext uri="{9D8B030D-6E8A-4147-A177-3AD203B41FA5}">
                      <a16:colId xmlns:a16="http://schemas.microsoft.com/office/drawing/2014/main" val="2323219238"/>
                    </a:ext>
                  </a:extLst>
                </a:gridCol>
                <a:gridCol w="2170723">
                  <a:extLst>
                    <a:ext uri="{9D8B030D-6E8A-4147-A177-3AD203B41FA5}">
                      <a16:colId xmlns:a16="http://schemas.microsoft.com/office/drawing/2014/main" val="1449721816"/>
                    </a:ext>
                  </a:extLst>
                </a:gridCol>
              </a:tblGrid>
              <a:tr h="37580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Calibri Light" panose="020F0302020204030204"/>
                          <a:ea typeface="+mn-ea"/>
                          <a:cs typeface="+mn-cs"/>
                        </a:rPr>
                        <a:t>ACTIVIDADES NO BÁSICAS (no reanudadas)</a:t>
                      </a:r>
                      <a:endParaRPr kumimoji="0" lang="es-PE" sz="2000" b="1" i="0" u="none" strike="noStrike" kern="1200" cap="none" spc="0" normalizeH="0" baseline="0" noProof="0" dirty="0">
                        <a:ln>
                          <a:noFill/>
                        </a:ln>
                        <a:solidFill>
                          <a:prstClr val="white"/>
                        </a:solidFill>
                        <a:effectLst/>
                        <a:uLnTx/>
                        <a:uFillTx/>
                        <a:latin typeface="Calibri Light" panose="020F0302020204030204"/>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a:endParaRPr lang="es-PE"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s-PE" dirty="0"/>
                    </a:p>
                  </a:txBody>
                  <a:tcPr/>
                </a:tc>
                <a:extLst>
                  <a:ext uri="{0D108BD9-81ED-4DB2-BD59-A6C34878D82A}">
                    <a16:rowId xmlns:a16="http://schemas.microsoft.com/office/drawing/2014/main" val="243934557"/>
                  </a:ext>
                </a:extLst>
              </a:tr>
              <a:tr h="551618">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mj-lt"/>
                          <a:ea typeface="+mn-ea"/>
                          <a:cs typeface="+mn-cs"/>
                        </a:rPr>
                        <a:t>Trabajo</a:t>
                      </a:r>
                      <a:br>
                        <a:rPr kumimoji="0" lang="es-ES" sz="3200" b="0" i="0" u="none" strike="noStrike" kern="1200" cap="none" spc="0" normalizeH="0" baseline="0" noProof="0" dirty="0">
                          <a:ln>
                            <a:noFill/>
                          </a:ln>
                          <a:solidFill>
                            <a:prstClr val="black"/>
                          </a:solidFill>
                          <a:effectLst/>
                          <a:uLnTx/>
                          <a:uFillTx/>
                          <a:latin typeface="+mj-lt"/>
                          <a:ea typeface="+mn-ea"/>
                          <a:cs typeface="+mn-cs"/>
                        </a:rPr>
                      </a:br>
                      <a:r>
                        <a:rPr kumimoji="0" lang="es-ES" sz="3200" b="1" i="0" u="sng" strike="noStrike" kern="1200" cap="none" spc="0" normalizeH="0" baseline="0" noProof="0" dirty="0">
                          <a:ln>
                            <a:noFill/>
                          </a:ln>
                          <a:solidFill>
                            <a:prstClr val="black"/>
                          </a:solidFill>
                          <a:effectLst/>
                          <a:uLnTx/>
                          <a:uFillTx/>
                          <a:latin typeface="+mj-lt"/>
                          <a:ea typeface="+mn-ea"/>
                          <a:cs typeface="+mn-cs"/>
                        </a:rPr>
                        <a:t>NO</a:t>
                      </a:r>
                      <a:r>
                        <a:rPr kumimoji="0" lang="es-ES" sz="3200" b="0" i="0" u="none" strike="noStrike" kern="1200" cap="none" spc="0" normalizeH="0" baseline="0" noProof="0" dirty="0">
                          <a:ln>
                            <a:noFill/>
                          </a:ln>
                          <a:solidFill>
                            <a:prstClr val="black"/>
                          </a:solidFill>
                          <a:effectLst/>
                          <a:uLnTx/>
                          <a:uFillTx/>
                          <a:latin typeface="+mj-lt"/>
                          <a:ea typeface="+mn-ea"/>
                          <a:cs typeface="+mn-cs"/>
                        </a:rPr>
                        <a:t> </a:t>
                      </a:r>
                      <a:br>
                        <a:rPr kumimoji="0" lang="es-ES" sz="3200" b="0" i="0" u="none" strike="noStrike" kern="1200" cap="none" spc="0" normalizeH="0" baseline="0" noProof="0" dirty="0">
                          <a:ln>
                            <a:noFill/>
                          </a:ln>
                          <a:solidFill>
                            <a:prstClr val="black"/>
                          </a:solidFill>
                          <a:effectLst/>
                          <a:uLnTx/>
                          <a:uFillTx/>
                          <a:latin typeface="+mj-lt"/>
                          <a:ea typeface="+mn-ea"/>
                          <a:cs typeface="+mn-cs"/>
                        </a:rPr>
                      </a:br>
                      <a:r>
                        <a:rPr kumimoji="0" lang="es-ES" sz="3200" b="0" i="0" u="none" strike="noStrike" kern="1200" cap="none" spc="0" normalizeH="0" baseline="0" noProof="0" dirty="0">
                          <a:ln>
                            <a:noFill/>
                          </a:ln>
                          <a:solidFill>
                            <a:prstClr val="black"/>
                          </a:solidFill>
                          <a:effectLst/>
                          <a:uLnTx/>
                          <a:uFillTx/>
                          <a:latin typeface="+mj-lt"/>
                          <a:ea typeface="+mn-ea"/>
                          <a:cs typeface="+mn-cs"/>
                        </a:rPr>
                        <a:t>Presencial</a:t>
                      </a:r>
                      <a:endParaRPr kumimoji="0" lang="es-PE" sz="3200" b="0" i="0" u="none" strike="noStrike" kern="1200" cap="none" spc="0" normalizeH="0" baseline="0" noProof="0" dirty="0">
                        <a:ln>
                          <a:noFill/>
                        </a:ln>
                        <a:solidFill>
                          <a:prstClr val="black"/>
                        </a:solidFill>
                        <a:effectLst/>
                        <a:uLnTx/>
                        <a:uFillTx/>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mj-lt"/>
                          <a:ea typeface="+mn-ea"/>
                          <a:cs typeface="+mn-cs"/>
                        </a:rPr>
                        <a:t>Trabajadores del </a:t>
                      </a:r>
                      <a:r>
                        <a:rPr kumimoji="0" lang="es-ES" sz="1800" b="0" i="0" u="none" strike="noStrike" kern="1200" cap="none" spc="0" normalizeH="0" baseline="0" noProof="0" dirty="0">
                          <a:ln>
                            <a:noFill/>
                          </a:ln>
                          <a:solidFill>
                            <a:prstClr val="black"/>
                          </a:solidFill>
                          <a:effectLst/>
                          <a:uLnTx/>
                          <a:uFillTx/>
                          <a:latin typeface="+mj-lt"/>
                          <a:ea typeface="+mn-ea"/>
                          <a:cs typeface="+mn-cs"/>
                        </a:rPr>
                        <a:t>“Grupo en Riesgo”</a:t>
                      </a:r>
                      <a:endParaRPr kumimoji="0" lang="es-PE" sz="1800" b="0" i="0" u="none" strike="noStrike" kern="1200" cap="none" spc="0" normalizeH="0" baseline="0" noProof="0" dirty="0">
                        <a:ln>
                          <a:noFill/>
                        </a:ln>
                        <a:solidFill>
                          <a:prstClr val="black"/>
                        </a:solidFill>
                        <a:effectLst/>
                        <a:uLnTx/>
                        <a:uFillTx/>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s-ES" sz="1800" b="1" i="1" dirty="0">
                          <a:solidFill>
                            <a:srgbClr val="002060"/>
                          </a:solidFill>
                          <a:latin typeface="+mj-lt"/>
                        </a:rPr>
                        <a:t>Trabajo Remoto</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97472718"/>
                  </a:ext>
                </a:extLst>
              </a:tr>
              <a:tr h="575796">
                <a:tc vMerge="1">
                  <a:txBody>
                    <a:bodyPr/>
                    <a:lstStyle/>
                    <a:p>
                      <a:endParaRPr lang="es-PE"/>
                    </a:p>
                  </a:txBody>
                  <a:tcPr/>
                </a:tc>
                <a:tc vMerge="1">
                  <a:txBody>
                    <a:bodyPr/>
                    <a:lstStyle/>
                    <a:p>
                      <a:endParaRPr lang="es-PE"/>
                    </a:p>
                  </a:txBody>
                  <a:tcPr/>
                </a:tc>
                <a:tc>
                  <a:txBody>
                    <a:bodyPr/>
                    <a:lstStyle/>
                    <a:p>
                      <a:pPr algn="ctr"/>
                      <a:r>
                        <a:rPr lang="es-ES" sz="1800" b="1" i="1" dirty="0">
                          <a:solidFill>
                            <a:srgbClr val="002060"/>
                          </a:solidFill>
                          <a:latin typeface="+mj-lt"/>
                        </a:rPr>
                        <a:t>L.C.G.H.C.</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33938456"/>
                  </a:ext>
                </a:extLst>
              </a:tr>
              <a:tr h="375804">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mj-lt"/>
                          <a:ea typeface="+mn-ea"/>
                          <a:cs typeface="+mn-cs"/>
                        </a:rPr>
                        <a:t>Trabajadores </a:t>
                      </a:r>
                      <a:r>
                        <a:rPr kumimoji="0" lang="es-ES" sz="2000" b="1" i="0" u="sng" strike="noStrike" kern="1200" cap="none" spc="0" normalizeH="0" baseline="0" noProof="0" dirty="0">
                          <a:ln>
                            <a:noFill/>
                          </a:ln>
                          <a:solidFill>
                            <a:prstClr val="black"/>
                          </a:solidFill>
                          <a:effectLst/>
                          <a:uLnTx/>
                          <a:uFillTx/>
                          <a:latin typeface="+mj-lt"/>
                          <a:ea typeface="+mn-ea"/>
                          <a:cs typeface="+mn-cs"/>
                        </a:rPr>
                        <a:t>NO</a:t>
                      </a:r>
                      <a:r>
                        <a:rPr kumimoji="0" lang="es-ES" sz="2000" b="0" i="0" u="none" strike="noStrike" kern="1200" cap="none" spc="0" normalizeH="0" baseline="0" noProof="0" dirty="0">
                          <a:ln>
                            <a:noFill/>
                          </a:ln>
                          <a:solidFill>
                            <a:prstClr val="black"/>
                          </a:solidFill>
                          <a:effectLst/>
                          <a:uLnTx/>
                          <a:uFillTx/>
                          <a:latin typeface="+mj-lt"/>
                          <a:ea typeface="+mn-ea"/>
                          <a:cs typeface="+mn-cs"/>
                        </a:rPr>
                        <a:t> </a:t>
                      </a:r>
                      <a:r>
                        <a:rPr kumimoji="0" lang="es-ES" sz="1800" b="0" i="0" u="none" strike="noStrike" kern="1200" cap="none" spc="0" normalizeH="0" baseline="0" noProof="0" dirty="0">
                          <a:ln>
                            <a:noFill/>
                          </a:ln>
                          <a:solidFill>
                            <a:prstClr val="black"/>
                          </a:solidFill>
                          <a:effectLst/>
                          <a:uLnTx/>
                          <a:uFillTx/>
                          <a:latin typeface="+mj-lt"/>
                          <a:ea typeface="+mn-ea"/>
                          <a:cs typeface="+mn-cs"/>
                        </a:rPr>
                        <a:t>“Grupo en Riesgo”</a:t>
                      </a:r>
                      <a:endParaRPr kumimoji="0" lang="es-PE" sz="18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0" i="0" u="none" strike="noStrike" kern="1200" cap="none" spc="0" normalizeH="0" baseline="0" noProof="0" dirty="0">
                        <a:ln>
                          <a:noFill/>
                        </a:ln>
                        <a:solidFill>
                          <a:prstClr val="black"/>
                        </a:solidFill>
                        <a:effectLst/>
                        <a:uLnTx/>
                        <a:uFillTx/>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s-ES" sz="1800" b="1" i="1" dirty="0">
                          <a:solidFill>
                            <a:srgbClr val="002060"/>
                          </a:solidFill>
                          <a:latin typeface="+mj-lt"/>
                        </a:rPr>
                        <a:t>Trabajo Remoto</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64392257"/>
                  </a:ext>
                </a:extLst>
              </a:tr>
              <a:tr h="375804">
                <a:tc vMerge="1">
                  <a:txBody>
                    <a:bodyPr/>
                    <a:lstStyle/>
                    <a:p>
                      <a:endParaRPr lang="es-PE"/>
                    </a:p>
                  </a:txBody>
                  <a:tcPr/>
                </a:tc>
                <a:tc vMerge="1">
                  <a:txBody>
                    <a:bodyPr/>
                    <a:lstStyle/>
                    <a:p>
                      <a:pPr algn="ctr"/>
                      <a:endParaRPr lang="es-P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800" b="1" i="1" dirty="0">
                          <a:solidFill>
                            <a:srgbClr val="002060"/>
                          </a:solidFill>
                          <a:latin typeface="+mj-lt"/>
                        </a:rPr>
                        <a:t>L.C.G.H.C.</a:t>
                      </a:r>
                      <a:endParaRPr lang="es-PE" sz="1800" b="1" i="1" dirty="0">
                        <a:solidFill>
                          <a:srgbClr val="00206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29836279"/>
                  </a:ext>
                </a:extLst>
              </a:tr>
            </a:tbl>
          </a:graphicData>
        </a:graphic>
      </p:graphicFrame>
      <p:sp>
        <p:nvSpPr>
          <p:cNvPr id="3" name="CuadroTexto 2"/>
          <p:cNvSpPr txBox="1"/>
          <p:nvPr/>
        </p:nvSpPr>
        <p:spPr>
          <a:xfrm>
            <a:off x="2183423" y="213012"/>
            <a:ext cx="7825153" cy="861774"/>
          </a:xfrm>
          <a:prstGeom prst="rect">
            <a:avLst/>
          </a:prstGeom>
          <a:noFill/>
        </p:spPr>
        <p:txBody>
          <a:bodyPr wrap="square" rtlCol="0">
            <a:spAutoFit/>
          </a:bodyPr>
          <a:lstStyle/>
          <a:p>
            <a:pPr algn="ctr"/>
            <a:r>
              <a:rPr lang="es-PE" sz="3000" b="1" dirty="0">
                <a:solidFill>
                  <a:srgbClr val="002060"/>
                </a:solidFill>
                <a:latin typeface="+mj-lt"/>
              </a:rPr>
              <a:t>El trabajo </a:t>
            </a:r>
            <a:r>
              <a:rPr lang="es-PE" sz="3000" b="1" u="sng" dirty="0">
                <a:solidFill>
                  <a:srgbClr val="002060"/>
                </a:solidFill>
                <a:latin typeface="+mj-lt"/>
              </a:rPr>
              <a:t>subordinado</a:t>
            </a:r>
            <a:r>
              <a:rPr lang="es-PE" sz="3000" b="1" dirty="0">
                <a:solidFill>
                  <a:srgbClr val="002060"/>
                </a:solidFill>
                <a:latin typeface="+mj-lt"/>
              </a:rPr>
              <a:t> en el Estado de Emergencia</a:t>
            </a:r>
          </a:p>
          <a:p>
            <a:pPr algn="ctr"/>
            <a:r>
              <a:rPr lang="es-PE" sz="2000" b="1" dirty="0">
                <a:solidFill>
                  <a:srgbClr val="002060"/>
                </a:solidFill>
                <a:latin typeface="+mj-lt"/>
              </a:rPr>
              <a:t>(D.S. N° 044-2020-PCM)</a:t>
            </a:r>
          </a:p>
        </p:txBody>
      </p:sp>
      <p:pic>
        <p:nvPicPr>
          <p:cNvPr id="7" name="Picture 2" descr="Inspección de calidad. 3D poco carácter humano El constructor con ...">
            <a:extLst>
              <a:ext uri="{FF2B5EF4-FFF2-40B4-BE49-F238E27FC236}">
                <a16:creationId xmlns:a16="http://schemas.microsoft.com/office/drawing/2014/main" id="{53AA089D-FE84-49B4-9560-E0A39E93DF2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05" b="8687"/>
          <a:stretch/>
        </p:blipFill>
        <p:spPr bwMode="auto">
          <a:xfrm>
            <a:off x="8645900" y="3128996"/>
            <a:ext cx="2483294" cy="235638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lecha de doble curva - Iconos gratis de flechas">
            <a:extLst>
              <a:ext uri="{FF2B5EF4-FFF2-40B4-BE49-F238E27FC236}">
                <a16:creationId xmlns:a16="http://schemas.microsoft.com/office/drawing/2014/main" id="{7778152B-2655-4252-ABAF-A2766EA0F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36589" y="2423348"/>
            <a:ext cx="1023072" cy="13676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lecha de doble curva - Iconos gratis de flechas">
            <a:extLst>
              <a:ext uri="{FF2B5EF4-FFF2-40B4-BE49-F238E27FC236}">
                <a16:creationId xmlns:a16="http://schemas.microsoft.com/office/drawing/2014/main" id="{F0F911E3-7EAA-4592-902A-026E40E3D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36587" y="5036522"/>
            <a:ext cx="1023074" cy="136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473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E9ABD-A031-424D-88EA-F8B1EDE2572D}"/>
              </a:ext>
            </a:extLst>
          </p:cNvPr>
          <p:cNvSpPr>
            <a:spLocks noGrp="1"/>
          </p:cNvSpPr>
          <p:nvPr>
            <p:ph type="title"/>
          </p:nvPr>
        </p:nvSpPr>
        <p:spPr>
          <a:xfrm>
            <a:off x="838200" y="18255"/>
            <a:ext cx="10515600" cy="1325563"/>
          </a:xfrm>
        </p:spPr>
        <p:txBody>
          <a:bodyPr>
            <a:normAutofit/>
          </a:bodyPr>
          <a:lstStyle/>
          <a:p>
            <a:pPr algn="ctr"/>
            <a:r>
              <a:rPr lang="es-ES" sz="3200" b="1" dirty="0">
                <a:solidFill>
                  <a:srgbClr val="002060"/>
                </a:solidFill>
              </a:rPr>
              <a:t>Infracciones en relación con la LCGH</a:t>
            </a:r>
            <a:r>
              <a:rPr lang="es-ES" sz="3200" b="1" u="sng" dirty="0">
                <a:solidFill>
                  <a:srgbClr val="C00000"/>
                </a:solidFill>
              </a:rPr>
              <a:t>C</a:t>
            </a:r>
            <a:r>
              <a:rPr lang="es-ES" sz="3200" b="1" dirty="0">
                <a:solidFill>
                  <a:srgbClr val="002060"/>
                </a:solidFill>
              </a:rPr>
              <a:t> </a:t>
            </a:r>
            <a:br>
              <a:rPr lang="es-ES" sz="3200" b="1" dirty="0">
                <a:solidFill>
                  <a:srgbClr val="002060"/>
                </a:solidFill>
              </a:rPr>
            </a:br>
            <a:endParaRPr lang="es-PE" sz="3200" b="1" dirty="0">
              <a:solidFill>
                <a:srgbClr val="002060"/>
              </a:solidFill>
            </a:endParaRPr>
          </a:p>
        </p:txBody>
      </p:sp>
      <p:sp>
        <p:nvSpPr>
          <p:cNvPr id="3" name="Rectángulo 2">
            <a:extLst>
              <a:ext uri="{FF2B5EF4-FFF2-40B4-BE49-F238E27FC236}">
                <a16:creationId xmlns:a16="http://schemas.microsoft.com/office/drawing/2014/main" id="{5D7590F9-8E61-4611-93B0-8C3F5CF5F601}"/>
              </a:ext>
            </a:extLst>
          </p:cNvPr>
          <p:cNvSpPr/>
          <p:nvPr/>
        </p:nvSpPr>
        <p:spPr>
          <a:xfrm>
            <a:off x="4000498" y="963015"/>
            <a:ext cx="4644738" cy="111516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Wingdings" panose="05000000000000000000" pitchFamily="2" charset="2"/>
              <a:buChar char="§"/>
            </a:pPr>
            <a:r>
              <a:rPr lang="es-ES" dirty="0">
                <a:latin typeface="+mj-lt"/>
              </a:rPr>
              <a:t>En estricto, no es un supuesto de</a:t>
            </a:r>
            <a:br>
              <a:rPr lang="es-ES" dirty="0">
                <a:latin typeface="+mj-lt"/>
              </a:rPr>
            </a:br>
            <a:r>
              <a:rPr lang="es-ES" dirty="0">
                <a:latin typeface="+mj-lt"/>
              </a:rPr>
              <a:t> “suspensión imperfecta” </a:t>
            </a:r>
            <a:br>
              <a:rPr lang="es-ES" dirty="0">
                <a:latin typeface="+mj-lt"/>
              </a:rPr>
            </a:br>
            <a:r>
              <a:rPr lang="es-ES" dirty="0">
                <a:latin typeface="+mj-lt"/>
              </a:rPr>
              <a:t>(existe obligación de “recuperar horas”)</a:t>
            </a:r>
            <a:endParaRPr lang="es-PE" dirty="0">
              <a:latin typeface="+mj-lt"/>
            </a:endParaRPr>
          </a:p>
        </p:txBody>
      </p:sp>
      <p:sp>
        <p:nvSpPr>
          <p:cNvPr id="19" name="Rectángulo 18">
            <a:extLst>
              <a:ext uri="{FF2B5EF4-FFF2-40B4-BE49-F238E27FC236}">
                <a16:creationId xmlns:a16="http://schemas.microsoft.com/office/drawing/2014/main" id="{4823A70A-D98D-48A9-824D-792FCEC2182D}"/>
              </a:ext>
            </a:extLst>
          </p:cNvPr>
          <p:cNvSpPr/>
          <p:nvPr/>
        </p:nvSpPr>
        <p:spPr>
          <a:xfrm>
            <a:off x="4000498" y="2285254"/>
            <a:ext cx="4644738" cy="1454727"/>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179388" indent="-179388" algn="just">
              <a:buFont typeface="Wingdings" panose="05000000000000000000" pitchFamily="2" charset="2"/>
              <a:buChar char="§"/>
            </a:pPr>
            <a:r>
              <a:rPr lang="es-ES" dirty="0"/>
              <a:t>¿Cómo</a:t>
            </a:r>
            <a:r>
              <a:rPr lang="es-ES" b="1" dirty="0"/>
              <a:t> “compensar”</a:t>
            </a:r>
            <a:r>
              <a:rPr lang="es-ES" dirty="0"/>
              <a:t>?</a:t>
            </a:r>
          </a:p>
          <a:p>
            <a:pPr marL="285750" indent="-285750" algn="just">
              <a:buFontTx/>
              <a:buChar char="-"/>
            </a:pPr>
            <a:r>
              <a:rPr lang="es-ES" dirty="0"/>
              <a:t>Horas adicionales/horas extra efectuadas</a:t>
            </a:r>
          </a:p>
          <a:p>
            <a:pPr marL="285750" indent="-285750" algn="just">
              <a:buFontTx/>
              <a:buChar char="-"/>
            </a:pPr>
            <a:r>
              <a:rPr lang="es-ES" dirty="0"/>
              <a:t>Trabajo en DSO o en FNL</a:t>
            </a:r>
          </a:p>
          <a:p>
            <a:pPr marL="285750" indent="-285750" algn="just">
              <a:buFontTx/>
              <a:buChar char="-"/>
            </a:pPr>
            <a:r>
              <a:rPr lang="es-ES" dirty="0"/>
              <a:t>Vacaciones pendientes</a:t>
            </a:r>
            <a:r>
              <a:rPr lang="es-PE" dirty="0"/>
              <a:t> o adelantadas</a:t>
            </a:r>
          </a:p>
          <a:p>
            <a:pPr marL="285750" indent="-285750" algn="just">
              <a:buFontTx/>
              <a:buChar char="-"/>
            </a:pPr>
            <a:r>
              <a:rPr lang="es-PE" dirty="0"/>
              <a:t>Horas de capacitación fuera de jornada</a:t>
            </a:r>
            <a:endParaRPr lang="es-ES" dirty="0"/>
          </a:p>
        </p:txBody>
      </p:sp>
      <p:sp>
        <p:nvSpPr>
          <p:cNvPr id="20" name="Rectángulo 19">
            <a:extLst>
              <a:ext uri="{FF2B5EF4-FFF2-40B4-BE49-F238E27FC236}">
                <a16:creationId xmlns:a16="http://schemas.microsoft.com/office/drawing/2014/main" id="{93EED0AC-C388-44F9-8B3F-0DB0698447EC}"/>
              </a:ext>
            </a:extLst>
          </p:cNvPr>
          <p:cNvSpPr/>
          <p:nvPr/>
        </p:nvSpPr>
        <p:spPr>
          <a:xfrm>
            <a:off x="4000498" y="3947210"/>
            <a:ext cx="4644738" cy="1137408"/>
          </a:xfrm>
          <a:prstGeom prst="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Wingdings" panose="05000000000000000000" pitchFamily="2" charset="2"/>
              <a:buChar char="§"/>
            </a:pPr>
            <a:r>
              <a:rPr lang="es-ES" dirty="0"/>
              <a:t>¿Y en estos casos, es </a:t>
            </a:r>
            <a:r>
              <a:rPr lang="es-ES" b="1" dirty="0"/>
              <a:t>“compensación”</a:t>
            </a:r>
            <a:r>
              <a:rPr lang="es-ES" dirty="0"/>
              <a:t>?</a:t>
            </a:r>
          </a:p>
          <a:p>
            <a:pPr marL="285750" indent="-285750" algn="just">
              <a:buFontTx/>
              <a:buChar char="-"/>
            </a:pPr>
            <a:r>
              <a:rPr lang="es-ES" dirty="0"/>
              <a:t>Descuentos remunerativos mensuales</a:t>
            </a:r>
          </a:p>
          <a:p>
            <a:pPr marL="285750" indent="-285750" algn="just">
              <a:buFontTx/>
              <a:buChar char="-"/>
            </a:pPr>
            <a:r>
              <a:rPr lang="es-ES" dirty="0"/>
              <a:t>Compensación con beneficios sociales</a:t>
            </a:r>
            <a:endParaRPr lang="es-PE" dirty="0"/>
          </a:p>
        </p:txBody>
      </p:sp>
      <p:sp>
        <p:nvSpPr>
          <p:cNvPr id="4" name="Cilindro 3">
            <a:extLst>
              <a:ext uri="{FF2B5EF4-FFF2-40B4-BE49-F238E27FC236}">
                <a16:creationId xmlns:a16="http://schemas.microsoft.com/office/drawing/2014/main" id="{17E475DC-00B1-4B6C-8AB9-486CED295153}"/>
              </a:ext>
            </a:extLst>
          </p:cNvPr>
          <p:cNvSpPr/>
          <p:nvPr/>
        </p:nvSpPr>
        <p:spPr>
          <a:xfrm>
            <a:off x="4308764" y="2078025"/>
            <a:ext cx="207817" cy="207229"/>
          </a:xfrm>
          <a:prstGeom prst="can">
            <a:avLst>
              <a:gd name="adj" fmla="val 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24" name="Rectángulo 23">
            <a:extLst>
              <a:ext uri="{FF2B5EF4-FFF2-40B4-BE49-F238E27FC236}">
                <a16:creationId xmlns:a16="http://schemas.microsoft.com/office/drawing/2014/main" id="{27C1E2C1-D88E-42D6-9C65-8C3B0E08F203}"/>
              </a:ext>
            </a:extLst>
          </p:cNvPr>
          <p:cNvSpPr/>
          <p:nvPr/>
        </p:nvSpPr>
        <p:spPr>
          <a:xfrm>
            <a:off x="4000498" y="5304797"/>
            <a:ext cx="4644738" cy="1137409"/>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285750" indent="-285750" algn="just">
              <a:buFont typeface="Wingdings" panose="05000000000000000000" pitchFamily="2" charset="2"/>
              <a:buChar char="§"/>
            </a:pPr>
            <a:r>
              <a:rPr lang="es-ES" dirty="0"/>
              <a:t>¿Cuál sería la </a:t>
            </a:r>
            <a:r>
              <a:rPr lang="es-ES" b="1" dirty="0"/>
              <a:t>infracción</a:t>
            </a:r>
            <a:r>
              <a:rPr lang="es-ES" dirty="0"/>
              <a:t>?</a:t>
            </a:r>
          </a:p>
          <a:p>
            <a:pPr algn="just"/>
            <a:r>
              <a:rPr lang="es-ES" dirty="0"/>
              <a:t>- 24.4 (RLGIT) no pagar íntegramente la remuneración y los beneficios sociales</a:t>
            </a:r>
          </a:p>
          <a:p>
            <a:pPr algn="just"/>
            <a:endParaRPr lang="es-PE" dirty="0"/>
          </a:p>
        </p:txBody>
      </p:sp>
      <p:sp>
        <p:nvSpPr>
          <p:cNvPr id="25" name="Cilindro 24">
            <a:extLst>
              <a:ext uri="{FF2B5EF4-FFF2-40B4-BE49-F238E27FC236}">
                <a16:creationId xmlns:a16="http://schemas.microsoft.com/office/drawing/2014/main" id="{40EE27CF-D5D4-49B1-B1CB-A7BFD5041801}"/>
              </a:ext>
            </a:extLst>
          </p:cNvPr>
          <p:cNvSpPr/>
          <p:nvPr/>
        </p:nvSpPr>
        <p:spPr>
          <a:xfrm>
            <a:off x="7994073" y="2077934"/>
            <a:ext cx="207817" cy="207229"/>
          </a:xfrm>
          <a:prstGeom prst="can">
            <a:avLst>
              <a:gd name="adj" fmla="val 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26" name="Cilindro 25">
            <a:extLst>
              <a:ext uri="{FF2B5EF4-FFF2-40B4-BE49-F238E27FC236}">
                <a16:creationId xmlns:a16="http://schemas.microsoft.com/office/drawing/2014/main" id="{9107105A-EAB6-49B8-9338-1BEAE0319342}"/>
              </a:ext>
            </a:extLst>
          </p:cNvPr>
          <p:cNvSpPr/>
          <p:nvPr/>
        </p:nvSpPr>
        <p:spPr>
          <a:xfrm>
            <a:off x="4308763" y="3739981"/>
            <a:ext cx="207817" cy="207229"/>
          </a:xfrm>
          <a:prstGeom prst="can">
            <a:avLst>
              <a:gd name="adj" fmla="val 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27" name="Cilindro 26">
            <a:extLst>
              <a:ext uri="{FF2B5EF4-FFF2-40B4-BE49-F238E27FC236}">
                <a16:creationId xmlns:a16="http://schemas.microsoft.com/office/drawing/2014/main" id="{15010F7D-7579-4312-8F07-5EDEB65DF79B}"/>
              </a:ext>
            </a:extLst>
          </p:cNvPr>
          <p:cNvSpPr/>
          <p:nvPr/>
        </p:nvSpPr>
        <p:spPr>
          <a:xfrm>
            <a:off x="7994072" y="3739824"/>
            <a:ext cx="207817" cy="207229"/>
          </a:xfrm>
          <a:prstGeom prst="can">
            <a:avLst>
              <a:gd name="adj" fmla="val 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28" name="Cilindro 27">
            <a:extLst>
              <a:ext uri="{FF2B5EF4-FFF2-40B4-BE49-F238E27FC236}">
                <a16:creationId xmlns:a16="http://schemas.microsoft.com/office/drawing/2014/main" id="{CBB09188-0A99-4880-B7DE-3232F58B872C}"/>
              </a:ext>
            </a:extLst>
          </p:cNvPr>
          <p:cNvSpPr/>
          <p:nvPr/>
        </p:nvSpPr>
        <p:spPr>
          <a:xfrm>
            <a:off x="4308763" y="5091093"/>
            <a:ext cx="207817" cy="207229"/>
          </a:xfrm>
          <a:prstGeom prst="can">
            <a:avLst>
              <a:gd name="adj" fmla="val 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29" name="Cilindro 28">
            <a:extLst>
              <a:ext uri="{FF2B5EF4-FFF2-40B4-BE49-F238E27FC236}">
                <a16:creationId xmlns:a16="http://schemas.microsoft.com/office/drawing/2014/main" id="{EEE5C2B0-7111-4141-9B60-B67F28DCB52E}"/>
              </a:ext>
            </a:extLst>
          </p:cNvPr>
          <p:cNvSpPr/>
          <p:nvPr/>
        </p:nvSpPr>
        <p:spPr>
          <a:xfrm>
            <a:off x="7994071" y="5091093"/>
            <a:ext cx="207817" cy="207229"/>
          </a:xfrm>
          <a:prstGeom prst="can">
            <a:avLst>
              <a:gd name="adj" fmla="val 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930366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C9687A6D-F1ED-4401-A298-A2A0D7044A0F}"/>
              </a:ext>
            </a:extLst>
          </p:cNvPr>
          <p:cNvSpPr txBox="1">
            <a:spLocks/>
          </p:cNvSpPr>
          <p:nvPr/>
        </p:nvSpPr>
        <p:spPr>
          <a:xfrm>
            <a:off x="3092153" y="613303"/>
            <a:ext cx="6007694" cy="1230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800" b="1" u="sng" dirty="0">
                <a:solidFill>
                  <a:srgbClr val="002060"/>
                </a:solidFill>
              </a:rPr>
              <a:t>Verificación</a:t>
            </a:r>
            <a:r>
              <a:rPr lang="es-ES" sz="2800" b="1" dirty="0">
                <a:solidFill>
                  <a:srgbClr val="002060"/>
                </a:solidFill>
              </a:rPr>
              <a:t> de la Inspección del Trabajo</a:t>
            </a:r>
            <a:br>
              <a:rPr lang="es-ES" sz="2800" b="1" dirty="0">
                <a:solidFill>
                  <a:srgbClr val="002060"/>
                </a:solidFill>
              </a:rPr>
            </a:br>
            <a:r>
              <a:rPr lang="es-ES" sz="2800" b="1" dirty="0">
                <a:solidFill>
                  <a:srgbClr val="002060"/>
                </a:solidFill>
              </a:rPr>
              <a:t>de </a:t>
            </a:r>
            <a:r>
              <a:rPr lang="es-ES" sz="2800" b="1" u="sng" dirty="0">
                <a:solidFill>
                  <a:srgbClr val="002060"/>
                </a:solidFill>
              </a:rPr>
              <a:t>solicitudes de SPL </a:t>
            </a:r>
            <a:r>
              <a:rPr lang="es-ES" sz="2800" b="1" dirty="0">
                <a:solidFill>
                  <a:srgbClr val="002060"/>
                </a:solidFill>
              </a:rPr>
              <a:t/>
            </a:r>
            <a:br>
              <a:rPr lang="es-ES" sz="2800" b="1" dirty="0">
                <a:solidFill>
                  <a:srgbClr val="002060"/>
                </a:solidFill>
              </a:rPr>
            </a:br>
            <a:endParaRPr lang="es-PE" sz="2800" b="1" dirty="0">
              <a:solidFill>
                <a:srgbClr val="002060"/>
              </a:solidFill>
            </a:endParaRPr>
          </a:p>
        </p:txBody>
      </p:sp>
      <p:sp>
        <p:nvSpPr>
          <p:cNvPr id="5" name="Subtítulo 2">
            <a:extLst>
              <a:ext uri="{FF2B5EF4-FFF2-40B4-BE49-F238E27FC236}">
                <a16:creationId xmlns:a16="http://schemas.microsoft.com/office/drawing/2014/main" id="{BABE3CE3-91F4-4086-AF6B-1AC2AE35D6ED}"/>
              </a:ext>
            </a:extLst>
          </p:cNvPr>
          <p:cNvSpPr txBox="1">
            <a:spLocks/>
          </p:cNvSpPr>
          <p:nvPr/>
        </p:nvSpPr>
        <p:spPr>
          <a:xfrm>
            <a:off x="2477374" y="2019687"/>
            <a:ext cx="6954982" cy="552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PE" sz="3200" b="1" dirty="0">
              <a:solidFill>
                <a:srgbClr val="C00000"/>
              </a:solidFill>
              <a:latin typeface="+mj-lt"/>
            </a:endParaRPr>
          </a:p>
        </p:txBody>
      </p:sp>
      <p:pic>
        <p:nvPicPr>
          <p:cNvPr id="7" name="Picture 2" descr="Atención! Sunafil aprueba protocolo de inspección y verificación ...">
            <a:extLst>
              <a:ext uri="{FF2B5EF4-FFF2-40B4-BE49-F238E27FC236}">
                <a16:creationId xmlns:a16="http://schemas.microsoft.com/office/drawing/2014/main" id="{3A3195E5-E83F-460A-9334-3336A4483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95"/>
          <a:stretch/>
        </p:blipFill>
        <p:spPr bwMode="auto">
          <a:xfrm>
            <a:off x="3545032" y="2064110"/>
            <a:ext cx="5101936" cy="2729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11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AE5C54E1-08B5-4AFB-BA1D-3BAEC1108CF1}"/>
              </a:ext>
            </a:extLst>
          </p:cNvPr>
          <p:cNvSpPr/>
          <p:nvPr/>
        </p:nvSpPr>
        <p:spPr>
          <a:xfrm>
            <a:off x="4627418" y="2563091"/>
            <a:ext cx="2937164" cy="1731818"/>
          </a:xfrm>
          <a:prstGeom prst="roundRect">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r>
              <a:rPr lang="es-PE" sz="2400" b="1" dirty="0">
                <a:solidFill>
                  <a:schemeClr val="bg1"/>
                </a:solidFill>
                <a:latin typeface="+mj-lt"/>
              </a:rPr>
              <a:t>Supuestos de procedencia</a:t>
            </a:r>
          </a:p>
          <a:p>
            <a:pPr algn="ctr"/>
            <a:r>
              <a:rPr lang="es-PE" sz="2400" b="1" dirty="0">
                <a:solidFill>
                  <a:schemeClr val="bg1"/>
                </a:solidFill>
                <a:latin typeface="+mj-lt"/>
              </a:rPr>
              <a:t>de la SPL</a:t>
            </a:r>
          </a:p>
        </p:txBody>
      </p:sp>
      <p:sp>
        <p:nvSpPr>
          <p:cNvPr id="3" name="Rectángulo: esquinas redondeadas 2">
            <a:extLst>
              <a:ext uri="{FF2B5EF4-FFF2-40B4-BE49-F238E27FC236}">
                <a16:creationId xmlns:a16="http://schemas.microsoft.com/office/drawing/2014/main" id="{1B59A804-C343-453A-AACF-3C32E0CE7D25}"/>
              </a:ext>
            </a:extLst>
          </p:cNvPr>
          <p:cNvSpPr/>
          <p:nvPr/>
        </p:nvSpPr>
        <p:spPr>
          <a:xfrm>
            <a:off x="1136073" y="429491"/>
            <a:ext cx="2937164" cy="1731818"/>
          </a:xfrm>
          <a:prstGeom prst="round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2000" u="sng" dirty="0">
                <a:latin typeface="+mj-lt"/>
              </a:rPr>
              <a:t>Imposibilidad</a:t>
            </a:r>
            <a:r>
              <a:rPr lang="es-ES" sz="2000" dirty="0">
                <a:latin typeface="+mj-lt"/>
              </a:rPr>
              <a:t> de aplicar </a:t>
            </a:r>
            <a:r>
              <a:rPr lang="es-ES" sz="2000" b="1" dirty="0">
                <a:latin typeface="+mj-lt"/>
              </a:rPr>
              <a:t>Trabajo Remoto </a:t>
            </a:r>
            <a:r>
              <a:rPr lang="es-ES" sz="2000" dirty="0">
                <a:latin typeface="+mj-lt"/>
              </a:rPr>
              <a:t>por la </a:t>
            </a:r>
            <a:r>
              <a:rPr lang="es-ES" sz="2000" b="1" dirty="0">
                <a:latin typeface="+mj-lt"/>
              </a:rPr>
              <a:t>Naturaleza de sus Actividades</a:t>
            </a:r>
            <a:endParaRPr lang="es-PE" sz="2000" b="1" dirty="0">
              <a:latin typeface="+mj-lt"/>
            </a:endParaRPr>
          </a:p>
        </p:txBody>
      </p:sp>
      <p:sp>
        <p:nvSpPr>
          <p:cNvPr id="4" name="Rectángulo: esquinas redondeadas 3">
            <a:extLst>
              <a:ext uri="{FF2B5EF4-FFF2-40B4-BE49-F238E27FC236}">
                <a16:creationId xmlns:a16="http://schemas.microsoft.com/office/drawing/2014/main" id="{6D52539B-4BA5-4031-B966-F6A57A34A901}"/>
              </a:ext>
            </a:extLst>
          </p:cNvPr>
          <p:cNvSpPr/>
          <p:nvPr/>
        </p:nvSpPr>
        <p:spPr>
          <a:xfrm>
            <a:off x="8118765" y="429491"/>
            <a:ext cx="2937164" cy="1731818"/>
          </a:xfrm>
          <a:prstGeom prst="round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2000" u="sng" dirty="0">
                <a:latin typeface="+mj-lt"/>
              </a:rPr>
              <a:t>Imposibilidad</a:t>
            </a:r>
            <a:r>
              <a:rPr lang="es-ES" sz="2000" dirty="0">
                <a:latin typeface="+mj-lt"/>
              </a:rPr>
              <a:t> de aplicar </a:t>
            </a:r>
            <a:r>
              <a:rPr lang="es-ES" sz="2000" b="1" dirty="0">
                <a:latin typeface="+mj-lt"/>
              </a:rPr>
              <a:t>LCGHC</a:t>
            </a:r>
            <a:r>
              <a:rPr lang="es-ES" sz="2000" dirty="0">
                <a:latin typeface="+mj-lt"/>
              </a:rPr>
              <a:t> por la </a:t>
            </a:r>
            <a:r>
              <a:rPr lang="es-ES" sz="2000" b="1" dirty="0">
                <a:latin typeface="+mj-lt"/>
              </a:rPr>
              <a:t>Naturaleza de sus Actividades</a:t>
            </a:r>
            <a:endParaRPr lang="es-PE" sz="2000" b="1" dirty="0">
              <a:latin typeface="+mj-lt"/>
            </a:endParaRPr>
          </a:p>
        </p:txBody>
      </p:sp>
      <p:sp>
        <p:nvSpPr>
          <p:cNvPr id="5" name="Rectángulo: esquinas redondeadas 4">
            <a:extLst>
              <a:ext uri="{FF2B5EF4-FFF2-40B4-BE49-F238E27FC236}">
                <a16:creationId xmlns:a16="http://schemas.microsoft.com/office/drawing/2014/main" id="{152388CE-C48F-46DE-BF9A-9049B6CB0892}"/>
              </a:ext>
            </a:extLst>
          </p:cNvPr>
          <p:cNvSpPr/>
          <p:nvPr/>
        </p:nvSpPr>
        <p:spPr>
          <a:xfrm>
            <a:off x="8118765" y="4696692"/>
            <a:ext cx="2937164" cy="1731818"/>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2000" u="sng" dirty="0">
                <a:latin typeface="+mj-lt"/>
              </a:rPr>
              <a:t>Imposibilidad</a:t>
            </a:r>
            <a:r>
              <a:rPr lang="es-ES" sz="2000" dirty="0">
                <a:latin typeface="+mj-lt"/>
              </a:rPr>
              <a:t> de aplicar </a:t>
            </a:r>
            <a:r>
              <a:rPr lang="es-ES" sz="2000" b="1" dirty="0">
                <a:latin typeface="+mj-lt"/>
              </a:rPr>
              <a:t>LCGHC</a:t>
            </a:r>
            <a:r>
              <a:rPr lang="es-ES" sz="2000" dirty="0">
                <a:latin typeface="+mj-lt"/>
              </a:rPr>
              <a:t> por su </a:t>
            </a:r>
            <a:r>
              <a:rPr lang="es-ES" sz="2000" b="1" dirty="0">
                <a:latin typeface="+mj-lt"/>
              </a:rPr>
              <a:t>Situación Económica</a:t>
            </a:r>
            <a:endParaRPr lang="es-PE" sz="2000" b="1" dirty="0">
              <a:latin typeface="+mj-lt"/>
            </a:endParaRPr>
          </a:p>
        </p:txBody>
      </p:sp>
      <p:sp>
        <p:nvSpPr>
          <p:cNvPr id="6" name="Rectángulo: esquinas redondeadas 5">
            <a:extLst>
              <a:ext uri="{FF2B5EF4-FFF2-40B4-BE49-F238E27FC236}">
                <a16:creationId xmlns:a16="http://schemas.microsoft.com/office/drawing/2014/main" id="{CDD70303-F52F-4FBF-9629-FDF311B018E2}"/>
              </a:ext>
            </a:extLst>
          </p:cNvPr>
          <p:cNvSpPr/>
          <p:nvPr/>
        </p:nvSpPr>
        <p:spPr>
          <a:xfrm>
            <a:off x="1136073" y="4696691"/>
            <a:ext cx="2937164" cy="1731818"/>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2000" u="sng" dirty="0">
                <a:latin typeface="+mj-lt"/>
              </a:rPr>
              <a:t>Imposibilidad</a:t>
            </a:r>
            <a:r>
              <a:rPr lang="es-ES" sz="2000" dirty="0">
                <a:latin typeface="+mj-lt"/>
              </a:rPr>
              <a:t> de aplicar </a:t>
            </a:r>
            <a:r>
              <a:rPr lang="es-ES" sz="2000" b="1" dirty="0">
                <a:latin typeface="+mj-lt"/>
              </a:rPr>
              <a:t>Trabajo Remoto </a:t>
            </a:r>
            <a:r>
              <a:rPr lang="es-ES" sz="2000" dirty="0">
                <a:latin typeface="+mj-lt"/>
              </a:rPr>
              <a:t>por su </a:t>
            </a:r>
            <a:r>
              <a:rPr lang="es-ES" sz="2000" b="1" dirty="0">
                <a:latin typeface="+mj-lt"/>
              </a:rPr>
              <a:t>Situación Económica</a:t>
            </a:r>
            <a:endParaRPr lang="es-PE" sz="2000" b="1" dirty="0">
              <a:latin typeface="+mj-lt"/>
            </a:endParaRPr>
          </a:p>
        </p:txBody>
      </p:sp>
      <p:pic>
        <p:nvPicPr>
          <p:cNvPr id="7170" name="Picture 2" descr="Monigote dibujando una gráfica mala a otros monigotes | Foto Gratis">
            <a:extLst>
              <a:ext uri="{FF2B5EF4-FFF2-40B4-BE49-F238E27FC236}">
                <a16:creationId xmlns:a16="http://schemas.microsoft.com/office/drawing/2014/main" id="{947992D7-1F7B-4633-9F35-96F5433A3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951" y="4717209"/>
            <a:ext cx="2937165" cy="16475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sultado de imagen de muñecos blanco trabajando en una empresa ...">
            <a:extLst>
              <a:ext uri="{FF2B5EF4-FFF2-40B4-BE49-F238E27FC236}">
                <a16:creationId xmlns:a16="http://schemas.microsoft.com/office/drawing/2014/main" id="{75C78B71-8A0B-458A-A462-83BC18124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201" y="493216"/>
            <a:ext cx="2590667" cy="1647576"/>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a la derecha 6">
            <a:extLst>
              <a:ext uri="{FF2B5EF4-FFF2-40B4-BE49-F238E27FC236}">
                <a16:creationId xmlns:a16="http://schemas.microsoft.com/office/drawing/2014/main" id="{B650984A-E96A-43CA-A01A-837CCC917D70}"/>
              </a:ext>
            </a:extLst>
          </p:cNvPr>
          <p:cNvSpPr/>
          <p:nvPr/>
        </p:nvSpPr>
        <p:spPr>
          <a:xfrm rot="13044360">
            <a:off x="4057647" y="2219287"/>
            <a:ext cx="66501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Flecha: a la derecha 9">
            <a:extLst>
              <a:ext uri="{FF2B5EF4-FFF2-40B4-BE49-F238E27FC236}">
                <a16:creationId xmlns:a16="http://schemas.microsoft.com/office/drawing/2014/main" id="{BC5EAADC-201D-4BDE-A548-A1E79C8AE1AB}"/>
              </a:ext>
            </a:extLst>
          </p:cNvPr>
          <p:cNvSpPr/>
          <p:nvPr/>
        </p:nvSpPr>
        <p:spPr>
          <a:xfrm rot="8243953">
            <a:off x="4065478" y="4319602"/>
            <a:ext cx="66501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lecha: a la derecha 10">
            <a:extLst>
              <a:ext uri="{FF2B5EF4-FFF2-40B4-BE49-F238E27FC236}">
                <a16:creationId xmlns:a16="http://schemas.microsoft.com/office/drawing/2014/main" id="{DB8F6E9E-49E4-4F55-98AF-4FA601857041}"/>
              </a:ext>
            </a:extLst>
          </p:cNvPr>
          <p:cNvSpPr/>
          <p:nvPr/>
        </p:nvSpPr>
        <p:spPr>
          <a:xfrm rot="19286072">
            <a:off x="7522963" y="2264254"/>
            <a:ext cx="66501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a la derecha 11">
            <a:extLst>
              <a:ext uri="{FF2B5EF4-FFF2-40B4-BE49-F238E27FC236}">
                <a16:creationId xmlns:a16="http://schemas.microsoft.com/office/drawing/2014/main" id="{51AC63A7-AED7-4383-8996-0B83771C5ED5}"/>
              </a:ext>
            </a:extLst>
          </p:cNvPr>
          <p:cNvSpPr/>
          <p:nvPr/>
        </p:nvSpPr>
        <p:spPr>
          <a:xfrm rot="2360512">
            <a:off x="7524044" y="4283842"/>
            <a:ext cx="665019"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091016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5F1D24-A786-49B7-930D-46AA5B18DCE6}"/>
              </a:ext>
            </a:extLst>
          </p:cNvPr>
          <p:cNvSpPr>
            <a:spLocks noGrp="1"/>
          </p:cNvSpPr>
          <p:nvPr>
            <p:ph type="title"/>
          </p:nvPr>
        </p:nvSpPr>
        <p:spPr>
          <a:xfrm>
            <a:off x="381000" y="185016"/>
            <a:ext cx="10515600" cy="1325563"/>
          </a:xfrm>
        </p:spPr>
        <p:txBody>
          <a:bodyPr>
            <a:normAutofit/>
          </a:bodyPr>
          <a:lstStyle/>
          <a:p>
            <a:r>
              <a:rPr lang="es-ES" sz="2800" b="1" dirty="0">
                <a:solidFill>
                  <a:srgbClr val="002060"/>
                </a:solidFill>
              </a:rPr>
              <a:t>Tener en cuenta que </a:t>
            </a:r>
            <a:r>
              <a:rPr lang="es-ES" sz="2800" b="1" u="sng" dirty="0">
                <a:solidFill>
                  <a:srgbClr val="002060"/>
                </a:solidFill>
              </a:rPr>
              <a:t>PREVIAMENTE</a:t>
            </a:r>
            <a:r>
              <a:rPr lang="es-ES" sz="2800" b="1" dirty="0">
                <a:solidFill>
                  <a:srgbClr val="002060"/>
                </a:solidFill>
              </a:rPr>
              <a:t> a la SPL…</a:t>
            </a:r>
            <a:endParaRPr lang="es-PE" sz="2800" b="1" dirty="0">
              <a:solidFill>
                <a:srgbClr val="002060"/>
              </a:solidFill>
            </a:endParaRPr>
          </a:p>
        </p:txBody>
      </p:sp>
      <p:sp>
        <p:nvSpPr>
          <p:cNvPr id="3" name="Marcador de contenido 2">
            <a:extLst>
              <a:ext uri="{FF2B5EF4-FFF2-40B4-BE49-F238E27FC236}">
                <a16:creationId xmlns:a16="http://schemas.microsoft.com/office/drawing/2014/main" id="{27C715BF-FE8F-4F70-92C7-91E2371CE56D}"/>
              </a:ext>
            </a:extLst>
          </p:cNvPr>
          <p:cNvSpPr>
            <a:spLocks noGrp="1"/>
          </p:cNvSpPr>
          <p:nvPr>
            <p:ph idx="1"/>
          </p:nvPr>
        </p:nvSpPr>
        <p:spPr>
          <a:xfrm>
            <a:off x="713508" y="1510578"/>
            <a:ext cx="8857781" cy="4958587"/>
          </a:xfrm>
        </p:spPr>
        <p:txBody>
          <a:bodyPr>
            <a:noAutofit/>
          </a:bodyPr>
          <a:lstStyle/>
          <a:p>
            <a:pPr marL="0" indent="0" algn="just">
              <a:buNone/>
            </a:pPr>
            <a:r>
              <a:rPr lang="es-ES" sz="2000" b="1" dirty="0">
                <a:solidFill>
                  <a:srgbClr val="C00000"/>
                </a:solidFill>
                <a:latin typeface="+mj-lt"/>
              </a:rPr>
              <a:t>D.S. N° 015-2020-TR: </a:t>
            </a:r>
          </a:p>
          <a:p>
            <a:pPr algn="just">
              <a:buFont typeface="Wingdings" panose="05000000000000000000" pitchFamily="2" charset="2"/>
              <a:buChar char="ü"/>
            </a:pPr>
            <a:r>
              <a:rPr lang="es-ES" sz="2000" dirty="0">
                <a:latin typeface="+mj-lt"/>
              </a:rPr>
              <a:t>Ya no es exigible al empleador la adopción de medidas alternativas (vacaciones, reducción remunerativa, reducción de jornada) </a:t>
            </a:r>
            <a:r>
              <a:rPr lang="es-ES" sz="2000" u="sng" dirty="0">
                <a:latin typeface="+mj-lt"/>
              </a:rPr>
              <a:t>en el caso que las ventas al mes previo de la SPL sea igual a cero</a:t>
            </a:r>
            <a:r>
              <a:rPr lang="es-ES" sz="2000" dirty="0">
                <a:latin typeface="+mj-lt"/>
              </a:rPr>
              <a:t>.</a:t>
            </a:r>
          </a:p>
          <a:p>
            <a:pPr marL="0" indent="0" algn="just">
              <a:buNone/>
            </a:pPr>
            <a:r>
              <a:rPr lang="es-ES" sz="2000" b="1" dirty="0">
                <a:solidFill>
                  <a:schemeClr val="accent6">
                    <a:lumMod val="50000"/>
                  </a:schemeClr>
                </a:solidFill>
                <a:latin typeface="+mj-lt"/>
              </a:rPr>
              <a:t>D.S. 011-2020-TR:</a:t>
            </a:r>
          </a:p>
          <a:p>
            <a:pPr algn="just">
              <a:buFont typeface="Wingdings" panose="05000000000000000000" pitchFamily="2" charset="2"/>
              <a:buChar char="ü"/>
            </a:pPr>
            <a:r>
              <a:rPr lang="es-ES" sz="2000" dirty="0">
                <a:latin typeface="+mj-lt"/>
              </a:rPr>
              <a:t>El empleador debe </a:t>
            </a:r>
            <a:r>
              <a:rPr lang="es-ES" sz="2000" u="sng" dirty="0">
                <a:latin typeface="+mj-lt"/>
              </a:rPr>
              <a:t>informar</a:t>
            </a:r>
            <a:r>
              <a:rPr lang="es-ES" sz="2000" dirty="0">
                <a:latin typeface="+mj-lt"/>
              </a:rPr>
              <a:t> a la organización sindical o, en su defecto, a los representantes de los trabajadores elegidos o a los trabajadores afectados, </a:t>
            </a:r>
            <a:r>
              <a:rPr lang="es-ES" sz="2000" u="sng" dirty="0">
                <a:latin typeface="+mj-lt"/>
              </a:rPr>
              <a:t>los motivos </a:t>
            </a:r>
            <a:r>
              <a:rPr lang="es-ES" sz="2000" dirty="0">
                <a:latin typeface="+mj-lt"/>
              </a:rPr>
              <a:t>para la adopción de dichas medidas a fin de entablar </a:t>
            </a:r>
            <a:r>
              <a:rPr lang="es-ES" sz="2000" u="sng" dirty="0">
                <a:latin typeface="+mj-lt"/>
              </a:rPr>
              <a:t>negociaciones</a:t>
            </a:r>
            <a:r>
              <a:rPr lang="es-ES" sz="2000" dirty="0">
                <a:latin typeface="+mj-lt"/>
              </a:rPr>
              <a:t> que busquen satisfacer los intereses de ambas partes. </a:t>
            </a:r>
            <a:r>
              <a:rPr lang="es-ES" sz="1600" b="1" dirty="0">
                <a:solidFill>
                  <a:srgbClr val="C00000"/>
                </a:solidFill>
                <a:latin typeface="+mj-lt"/>
              </a:rPr>
              <a:t>(Art. 4.2 DS11)</a:t>
            </a:r>
          </a:p>
          <a:p>
            <a:pPr lvl="0" algn="just">
              <a:buFont typeface="Wingdings" panose="05000000000000000000" pitchFamily="2" charset="2"/>
              <a:buChar char="ü"/>
            </a:pPr>
            <a:r>
              <a:rPr lang="es-ES" sz="2000" dirty="0">
                <a:latin typeface="+mj-lt"/>
              </a:rPr>
              <a:t>Se debe dejar </a:t>
            </a:r>
            <a:r>
              <a:rPr lang="es-ES" sz="2000" u="sng" dirty="0">
                <a:latin typeface="+mj-lt"/>
              </a:rPr>
              <a:t>constancia</a:t>
            </a:r>
            <a:r>
              <a:rPr lang="es-ES" sz="2000" dirty="0">
                <a:latin typeface="+mj-lt"/>
              </a:rPr>
              <a:t> de la remisión de información y de la convocatoria a negociación. </a:t>
            </a:r>
            <a:r>
              <a:rPr lang="es-ES" sz="1600" b="1" dirty="0">
                <a:solidFill>
                  <a:srgbClr val="C00000"/>
                </a:solidFill>
                <a:latin typeface="+mj-lt"/>
              </a:rPr>
              <a:t>(Art. 4.2 DS11)</a:t>
            </a:r>
          </a:p>
          <a:p>
            <a:pPr algn="just">
              <a:buFont typeface="Wingdings" panose="05000000000000000000" pitchFamily="2" charset="2"/>
              <a:buChar char="ü"/>
            </a:pPr>
            <a:r>
              <a:rPr lang="es-ES" sz="2000" dirty="0">
                <a:latin typeface="+mj-lt"/>
              </a:rPr>
              <a:t>Los empleadores que deseen acogerse al procedimiento de SPL deben </a:t>
            </a:r>
            <a:r>
              <a:rPr lang="es-ES" sz="2000" u="sng" dirty="0">
                <a:latin typeface="+mj-lt"/>
              </a:rPr>
              <a:t>comunicarlo previamente a los trabajadores afectados </a:t>
            </a:r>
            <a:r>
              <a:rPr lang="es-ES" sz="2000" dirty="0">
                <a:latin typeface="+mj-lt"/>
              </a:rPr>
              <a:t>y a sus representantes elegidos, de existir, de manera física o utilizando los medios informáticos correspondientes.</a:t>
            </a:r>
            <a:r>
              <a:rPr lang="es-ES" sz="2000" dirty="0">
                <a:solidFill>
                  <a:srgbClr val="C00000"/>
                </a:solidFill>
                <a:latin typeface="+mj-lt"/>
              </a:rPr>
              <a:t> </a:t>
            </a:r>
            <a:r>
              <a:rPr lang="es-ES" sz="1600" b="1" dirty="0">
                <a:solidFill>
                  <a:srgbClr val="C00000"/>
                </a:solidFill>
                <a:latin typeface="+mj-lt"/>
              </a:rPr>
              <a:t>(Art. 6.3 DS11)</a:t>
            </a:r>
          </a:p>
          <a:p>
            <a:pPr algn="just">
              <a:buFont typeface="Wingdings" panose="05000000000000000000" pitchFamily="2" charset="2"/>
              <a:buChar char="ü"/>
            </a:pPr>
            <a:endParaRPr lang="es-ES" sz="2000" dirty="0">
              <a:latin typeface="+mj-lt"/>
            </a:endParaRPr>
          </a:p>
          <a:p>
            <a:pPr algn="just">
              <a:buFont typeface="Wingdings" panose="05000000000000000000" pitchFamily="2" charset="2"/>
              <a:buChar char="ü"/>
            </a:pPr>
            <a:endParaRPr lang="es-PE" sz="2000" dirty="0">
              <a:latin typeface="+mj-lt"/>
            </a:endParaRPr>
          </a:p>
        </p:txBody>
      </p:sp>
      <p:pic>
        <p:nvPicPr>
          <p:cNvPr id="6146" name="Picture 2" descr="Concept of partnership Stock Illustration | k20162199 | Fotosearch">
            <a:extLst>
              <a:ext uri="{FF2B5EF4-FFF2-40B4-BE49-F238E27FC236}">
                <a16:creationId xmlns:a16="http://schemas.microsoft.com/office/drawing/2014/main" id="{290C4A47-C024-41B1-9FBE-7667863E6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4441" y="2876623"/>
            <a:ext cx="1619250" cy="161925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6148" name="Picture 4" descr="Hombre Con Megafono Imágenes Y Fotos - 123RF">
            <a:extLst>
              <a:ext uri="{FF2B5EF4-FFF2-40B4-BE49-F238E27FC236}">
                <a16:creationId xmlns:a16="http://schemas.microsoft.com/office/drawing/2014/main" id="{AC2AB6F7-5DBA-46E1-B2CD-C83616D8C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242" y="731909"/>
            <a:ext cx="1619249" cy="1881982"/>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6150" name="Picture 6" descr="Monigote agarrados del hombro | Foto Gratis">
            <a:extLst>
              <a:ext uri="{FF2B5EF4-FFF2-40B4-BE49-F238E27FC236}">
                <a16:creationId xmlns:a16="http://schemas.microsoft.com/office/drawing/2014/main" id="{8ABF24AE-C6C1-4B6F-A171-98EA5BABD0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4442" y="4758605"/>
            <a:ext cx="1619249" cy="161925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248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Rectángulo redondeado">
            <a:extLst>
              <a:ext uri="{FF2B5EF4-FFF2-40B4-BE49-F238E27FC236}">
                <a16:creationId xmlns:a16="http://schemas.microsoft.com/office/drawing/2014/main" id="{EF5797F0-71EE-4728-8C48-C9700CB8ED45}"/>
              </a:ext>
            </a:extLst>
          </p:cNvPr>
          <p:cNvSpPr/>
          <p:nvPr/>
        </p:nvSpPr>
        <p:spPr>
          <a:xfrm>
            <a:off x="1711394" y="1123906"/>
            <a:ext cx="1469769" cy="2270133"/>
          </a:xfrm>
          <a:prstGeom prst="roundRect">
            <a:avLst/>
          </a:prstGeom>
          <a:solidFill>
            <a:schemeClr val="accent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1500" b="1" dirty="0">
                <a:solidFill>
                  <a:schemeClr val="bg1"/>
                </a:solidFill>
                <a:latin typeface="+mj-lt"/>
              </a:rPr>
              <a:t>L</a:t>
            </a:r>
            <a:r>
              <a:rPr lang="es-PE" sz="1500" b="1" dirty="0">
                <a:solidFill>
                  <a:schemeClr val="bg1"/>
                </a:solidFill>
                <a:latin typeface="+mj-lt"/>
              </a:rPr>
              <a:t>a AAT </a:t>
            </a:r>
            <a:r>
              <a:rPr lang="es-PE" sz="1500" b="1" u="sng" dirty="0">
                <a:solidFill>
                  <a:schemeClr val="bg1"/>
                </a:solidFill>
                <a:latin typeface="+mj-lt"/>
              </a:rPr>
              <a:t>solicita actuación </a:t>
            </a:r>
            <a:r>
              <a:rPr lang="es-PE" sz="1500" b="1" dirty="0">
                <a:solidFill>
                  <a:schemeClr val="bg1"/>
                </a:solidFill>
                <a:latin typeface="+mj-lt"/>
              </a:rPr>
              <a:t>de  AIT para verificación de hechos sobre SPL declarada en plataforma del MTPE</a:t>
            </a:r>
          </a:p>
        </p:txBody>
      </p:sp>
      <p:cxnSp>
        <p:nvCxnSpPr>
          <p:cNvPr id="5" name="7 Conector recto">
            <a:extLst>
              <a:ext uri="{FF2B5EF4-FFF2-40B4-BE49-F238E27FC236}">
                <a16:creationId xmlns:a16="http://schemas.microsoft.com/office/drawing/2014/main" id="{C34B8BEB-BFB6-4288-928C-09717C34173B}"/>
              </a:ext>
            </a:extLst>
          </p:cNvPr>
          <p:cNvCxnSpPr>
            <a:cxnSpLocks/>
          </p:cNvCxnSpPr>
          <p:nvPr/>
        </p:nvCxnSpPr>
        <p:spPr>
          <a:xfrm>
            <a:off x="2446278" y="3393993"/>
            <a:ext cx="0" cy="9145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11 Rectángulo">
            <a:extLst>
              <a:ext uri="{FF2B5EF4-FFF2-40B4-BE49-F238E27FC236}">
                <a16:creationId xmlns:a16="http://schemas.microsoft.com/office/drawing/2014/main" id="{BF9C37A7-F327-434D-9BB3-07EF5C977AC0}"/>
              </a:ext>
            </a:extLst>
          </p:cNvPr>
          <p:cNvSpPr/>
          <p:nvPr/>
        </p:nvSpPr>
        <p:spPr>
          <a:xfrm>
            <a:off x="3749526" y="5687774"/>
            <a:ext cx="5036860" cy="360041"/>
          </a:xfrm>
          <a:prstGeom prst="rect">
            <a:avLst/>
          </a:prstGeom>
          <a:solidFill>
            <a:srgbClr val="C0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PE" sz="1700" b="1" dirty="0">
                <a:solidFill>
                  <a:schemeClr val="bg1"/>
                </a:solidFill>
                <a:latin typeface="+mj-lt"/>
              </a:rPr>
              <a:t>No mayor de 15 días hábiles Improrrogables (Protocolo) </a:t>
            </a:r>
          </a:p>
        </p:txBody>
      </p:sp>
      <p:cxnSp>
        <p:nvCxnSpPr>
          <p:cNvPr id="7" name="15 Conector recto">
            <a:extLst>
              <a:ext uri="{FF2B5EF4-FFF2-40B4-BE49-F238E27FC236}">
                <a16:creationId xmlns:a16="http://schemas.microsoft.com/office/drawing/2014/main" id="{304F0A75-153F-4DD1-9159-F90D51AF4AF2}"/>
              </a:ext>
            </a:extLst>
          </p:cNvPr>
          <p:cNvCxnSpPr>
            <a:cxnSpLocks/>
          </p:cNvCxnSpPr>
          <p:nvPr/>
        </p:nvCxnSpPr>
        <p:spPr>
          <a:xfrm>
            <a:off x="3643941" y="6144862"/>
            <a:ext cx="5259508"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16 Rectángulo">
            <a:extLst>
              <a:ext uri="{FF2B5EF4-FFF2-40B4-BE49-F238E27FC236}">
                <a16:creationId xmlns:a16="http://schemas.microsoft.com/office/drawing/2014/main" id="{58CF15F1-013D-4845-8410-F2708AE19260}"/>
              </a:ext>
            </a:extLst>
          </p:cNvPr>
          <p:cNvSpPr/>
          <p:nvPr/>
        </p:nvSpPr>
        <p:spPr>
          <a:xfrm>
            <a:off x="609602" y="6254838"/>
            <a:ext cx="8293847" cy="340672"/>
          </a:xfrm>
          <a:prstGeom prst="rect">
            <a:avLst/>
          </a:prstGeom>
          <a:solidFill>
            <a:schemeClr val="accent5"/>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700" b="1" dirty="0">
                <a:latin typeface="+mj-lt"/>
              </a:rPr>
              <a:t>Verificación AIT no mayor de 30 días hábiles (DU38 – DS11)</a:t>
            </a:r>
            <a:endParaRPr lang="es-PE" sz="1700" b="1" dirty="0">
              <a:latin typeface="+mj-lt"/>
            </a:endParaRPr>
          </a:p>
        </p:txBody>
      </p:sp>
      <p:cxnSp>
        <p:nvCxnSpPr>
          <p:cNvPr id="10" name="6 Conector recto">
            <a:extLst>
              <a:ext uri="{FF2B5EF4-FFF2-40B4-BE49-F238E27FC236}">
                <a16:creationId xmlns:a16="http://schemas.microsoft.com/office/drawing/2014/main" id="{7F0F3EB4-86D6-4DD6-8E57-90D628D55093}"/>
              </a:ext>
            </a:extLst>
          </p:cNvPr>
          <p:cNvCxnSpPr>
            <a:cxnSpLocks/>
          </p:cNvCxnSpPr>
          <p:nvPr/>
        </p:nvCxnSpPr>
        <p:spPr>
          <a:xfrm flipV="1">
            <a:off x="8903449" y="5723755"/>
            <a:ext cx="0" cy="36004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9 Conector recto">
            <a:extLst>
              <a:ext uri="{FF2B5EF4-FFF2-40B4-BE49-F238E27FC236}">
                <a16:creationId xmlns:a16="http://schemas.microsoft.com/office/drawing/2014/main" id="{81AF1D5E-2223-41E0-859F-ED4F798D9CE0}"/>
              </a:ext>
            </a:extLst>
          </p:cNvPr>
          <p:cNvCxnSpPr>
            <a:cxnSpLocks/>
          </p:cNvCxnSpPr>
          <p:nvPr/>
        </p:nvCxnSpPr>
        <p:spPr>
          <a:xfrm flipV="1">
            <a:off x="3643941" y="5687775"/>
            <a:ext cx="0" cy="36004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14 Rectángulo">
            <a:extLst>
              <a:ext uri="{FF2B5EF4-FFF2-40B4-BE49-F238E27FC236}">
                <a16:creationId xmlns:a16="http://schemas.microsoft.com/office/drawing/2014/main" id="{294F015E-F675-4D76-BBAC-A265714CCE40}"/>
              </a:ext>
            </a:extLst>
          </p:cNvPr>
          <p:cNvSpPr/>
          <p:nvPr/>
        </p:nvSpPr>
        <p:spPr>
          <a:xfrm>
            <a:off x="2003557" y="166882"/>
            <a:ext cx="7954509" cy="633698"/>
          </a:xfrm>
          <a:prstGeom prst="rect">
            <a:avLst/>
          </a:prstGeom>
          <a:solidFill>
            <a:srgbClr val="00206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PE" sz="2000" b="1" u="sng" dirty="0">
                <a:latin typeface="+mj-lt"/>
              </a:rPr>
              <a:t>Comunicación</a:t>
            </a:r>
            <a:r>
              <a:rPr lang="es-PE" sz="2000" b="1" dirty="0">
                <a:latin typeface="+mj-lt"/>
              </a:rPr>
              <a:t> y </a:t>
            </a:r>
            <a:r>
              <a:rPr lang="es-PE" sz="2000" b="1" u="sng" dirty="0">
                <a:latin typeface="+mj-lt"/>
              </a:rPr>
              <a:t>verificación</a:t>
            </a:r>
            <a:r>
              <a:rPr lang="es-PE" sz="2000" b="1" dirty="0">
                <a:latin typeface="+mj-lt"/>
              </a:rPr>
              <a:t> INSPECTIVA</a:t>
            </a:r>
            <a:br>
              <a:rPr lang="es-PE" sz="2000" b="1" dirty="0">
                <a:latin typeface="+mj-lt"/>
              </a:rPr>
            </a:br>
            <a:r>
              <a:rPr lang="es-PE" sz="2000" b="1" dirty="0">
                <a:latin typeface="+mj-lt"/>
              </a:rPr>
              <a:t>(D.U. N° 038-2020 / D.S. N° 011-2020-TR / Protocolo N° 04-202-SUNAFIL-INII)</a:t>
            </a:r>
          </a:p>
        </p:txBody>
      </p:sp>
      <p:sp>
        <p:nvSpPr>
          <p:cNvPr id="13" name="Flecha: a la derecha 12">
            <a:extLst>
              <a:ext uri="{FF2B5EF4-FFF2-40B4-BE49-F238E27FC236}">
                <a16:creationId xmlns:a16="http://schemas.microsoft.com/office/drawing/2014/main" id="{33012E73-BA17-4554-B837-5C4BF1329D70}"/>
              </a:ext>
            </a:extLst>
          </p:cNvPr>
          <p:cNvSpPr/>
          <p:nvPr/>
        </p:nvSpPr>
        <p:spPr>
          <a:xfrm>
            <a:off x="92764" y="3911862"/>
            <a:ext cx="12099235" cy="38880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5 Rectángulo redondeado">
            <a:extLst>
              <a:ext uri="{FF2B5EF4-FFF2-40B4-BE49-F238E27FC236}">
                <a16:creationId xmlns:a16="http://schemas.microsoft.com/office/drawing/2014/main" id="{A129A760-5C47-4BA9-A544-078C4AE1C45C}"/>
              </a:ext>
            </a:extLst>
          </p:cNvPr>
          <p:cNvSpPr/>
          <p:nvPr/>
        </p:nvSpPr>
        <p:spPr>
          <a:xfrm>
            <a:off x="3265615" y="1121658"/>
            <a:ext cx="2024628" cy="2258525"/>
          </a:xfrm>
          <a:prstGeom prst="roundRect">
            <a:avLst/>
          </a:prstGeom>
          <a:solidFill>
            <a:schemeClr val="bg2">
              <a:lumMod val="50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1400" b="1" dirty="0">
                <a:solidFill>
                  <a:schemeClr val="bg1"/>
                </a:solidFill>
                <a:latin typeface="+mj-lt"/>
              </a:rPr>
              <a:t>La AIT </a:t>
            </a:r>
            <a:r>
              <a:rPr lang="es-ES" sz="1400" b="1" u="sng" dirty="0">
                <a:solidFill>
                  <a:schemeClr val="bg1"/>
                </a:solidFill>
                <a:latin typeface="+mj-lt"/>
              </a:rPr>
              <a:t>notifica y requiere al empleador </a:t>
            </a:r>
            <a:r>
              <a:rPr lang="es-ES" sz="1400" b="1" dirty="0">
                <a:solidFill>
                  <a:schemeClr val="bg1"/>
                </a:solidFill>
                <a:latin typeface="+mj-lt"/>
              </a:rPr>
              <a:t>que remita documentación sustentatoria (según anexo II del Protocolo) mediante medios tecnológicos informáticos</a:t>
            </a:r>
            <a:endParaRPr lang="es-PE" sz="1400" b="1" dirty="0">
              <a:solidFill>
                <a:schemeClr val="bg1"/>
              </a:solidFill>
              <a:latin typeface="+mj-lt"/>
            </a:endParaRPr>
          </a:p>
        </p:txBody>
      </p:sp>
      <p:sp>
        <p:nvSpPr>
          <p:cNvPr id="15" name="10 Rectángulo">
            <a:extLst>
              <a:ext uri="{FF2B5EF4-FFF2-40B4-BE49-F238E27FC236}">
                <a16:creationId xmlns:a16="http://schemas.microsoft.com/office/drawing/2014/main" id="{6561CC3A-09BF-4D41-BDC4-D385B123E431}"/>
              </a:ext>
            </a:extLst>
          </p:cNvPr>
          <p:cNvSpPr/>
          <p:nvPr/>
        </p:nvSpPr>
        <p:spPr>
          <a:xfrm>
            <a:off x="3584915" y="4323156"/>
            <a:ext cx="1386027" cy="1154241"/>
          </a:xfrm>
          <a:prstGeom prst="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500" b="1" dirty="0">
                <a:latin typeface="+mj-lt"/>
              </a:rPr>
              <a:t>Dentro de</a:t>
            </a:r>
          </a:p>
          <a:p>
            <a:pPr algn="ctr"/>
            <a:r>
              <a:rPr lang="es-ES" sz="1500" b="1" u="sng" dirty="0">
                <a:latin typeface="+mj-lt"/>
              </a:rPr>
              <a:t>2</a:t>
            </a:r>
            <a:r>
              <a:rPr lang="es-PE" sz="1500" b="1" u="sng" dirty="0">
                <a:latin typeface="+mj-lt"/>
              </a:rPr>
              <a:t> días </a:t>
            </a:r>
            <a:r>
              <a:rPr lang="es-PE" sz="1500" b="1" dirty="0">
                <a:latin typeface="+mj-lt"/>
              </a:rPr>
              <a:t>hábiles de recibido de AAT</a:t>
            </a:r>
          </a:p>
        </p:txBody>
      </p:sp>
      <p:cxnSp>
        <p:nvCxnSpPr>
          <p:cNvPr id="16" name="7 Conector recto">
            <a:extLst>
              <a:ext uri="{FF2B5EF4-FFF2-40B4-BE49-F238E27FC236}">
                <a16:creationId xmlns:a16="http://schemas.microsoft.com/office/drawing/2014/main" id="{B2B0DEF3-B765-48DE-8662-089B4DE27AE2}"/>
              </a:ext>
            </a:extLst>
          </p:cNvPr>
          <p:cNvCxnSpPr>
            <a:cxnSpLocks/>
          </p:cNvCxnSpPr>
          <p:nvPr/>
        </p:nvCxnSpPr>
        <p:spPr>
          <a:xfrm>
            <a:off x="9677286" y="3399677"/>
            <a:ext cx="0" cy="9145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40EC55AC-96FF-4A8F-8B64-B099E18D841C}"/>
              </a:ext>
            </a:extLst>
          </p:cNvPr>
          <p:cNvSpPr txBox="1"/>
          <p:nvPr/>
        </p:nvSpPr>
        <p:spPr>
          <a:xfrm>
            <a:off x="5696454" y="1125143"/>
            <a:ext cx="1109212" cy="830997"/>
          </a:xfrm>
          <a:prstGeom prst="rect">
            <a:avLst/>
          </a:prstGeom>
          <a:noFill/>
          <a:ln>
            <a:solidFill>
              <a:schemeClr val="tx1"/>
            </a:solidFill>
          </a:ln>
        </p:spPr>
        <p:txBody>
          <a:bodyPr wrap="square" rtlCol="0">
            <a:spAutoFit/>
          </a:bodyPr>
          <a:lstStyle/>
          <a:p>
            <a:pPr algn="ctr"/>
            <a:r>
              <a:rPr lang="es-ES" sz="1200" b="1" u="sng" dirty="0"/>
              <a:t>3 días </a:t>
            </a:r>
            <a:r>
              <a:rPr lang="es-ES" sz="1200" b="1" dirty="0"/>
              <a:t>hábiles</a:t>
            </a:r>
            <a:br>
              <a:rPr lang="es-ES" sz="1200" b="1" dirty="0"/>
            </a:br>
            <a:r>
              <a:rPr lang="es-ES" sz="1200" b="1" dirty="0"/>
              <a:t>Microempresa</a:t>
            </a:r>
            <a:br>
              <a:rPr lang="es-ES" sz="1200" b="1" dirty="0"/>
            </a:br>
            <a:r>
              <a:rPr lang="es-ES" sz="1200" b="1" dirty="0"/>
              <a:t>cumpla </a:t>
            </a:r>
            <a:br>
              <a:rPr lang="es-ES" sz="1200" b="1" dirty="0"/>
            </a:br>
            <a:r>
              <a:rPr lang="es-ES" sz="1200" b="1" dirty="0"/>
              <a:t>requerimiento</a:t>
            </a:r>
            <a:endParaRPr lang="es-PE" sz="1200" b="1" dirty="0"/>
          </a:p>
        </p:txBody>
      </p:sp>
      <p:sp>
        <p:nvSpPr>
          <p:cNvPr id="18" name="CuadroTexto 17">
            <a:extLst>
              <a:ext uri="{FF2B5EF4-FFF2-40B4-BE49-F238E27FC236}">
                <a16:creationId xmlns:a16="http://schemas.microsoft.com/office/drawing/2014/main" id="{3E0A84DA-795A-469E-A870-D3E162A22639}"/>
              </a:ext>
            </a:extLst>
          </p:cNvPr>
          <p:cNvSpPr txBox="1"/>
          <p:nvPr/>
        </p:nvSpPr>
        <p:spPr>
          <a:xfrm>
            <a:off x="5693596" y="2305632"/>
            <a:ext cx="1109213" cy="1015663"/>
          </a:xfrm>
          <a:prstGeom prst="rect">
            <a:avLst/>
          </a:prstGeom>
          <a:noFill/>
          <a:ln>
            <a:solidFill>
              <a:schemeClr val="tx1"/>
            </a:solidFill>
          </a:ln>
        </p:spPr>
        <p:txBody>
          <a:bodyPr wrap="square" rtlCol="0">
            <a:spAutoFit/>
          </a:bodyPr>
          <a:lstStyle/>
          <a:p>
            <a:pPr algn="ctr"/>
            <a:r>
              <a:rPr lang="es-ES" sz="1200" b="1" u="sng" dirty="0"/>
              <a:t>5 días </a:t>
            </a:r>
            <a:r>
              <a:rPr lang="es-ES" sz="1200" b="1" dirty="0"/>
              <a:t>hábiles Pequeña y Gran empresa</a:t>
            </a:r>
            <a:br>
              <a:rPr lang="es-ES" sz="1200" b="1" dirty="0"/>
            </a:br>
            <a:r>
              <a:rPr lang="es-ES" sz="1200" b="1" dirty="0"/>
              <a:t>cumpla </a:t>
            </a:r>
            <a:br>
              <a:rPr lang="es-ES" sz="1200" b="1" dirty="0"/>
            </a:br>
            <a:r>
              <a:rPr lang="es-ES" sz="1200" b="1" dirty="0"/>
              <a:t>requerimiento</a:t>
            </a:r>
            <a:endParaRPr lang="es-PE" sz="1200" b="1" dirty="0"/>
          </a:p>
        </p:txBody>
      </p:sp>
      <p:sp>
        <p:nvSpPr>
          <p:cNvPr id="19" name="10 Rectángulo">
            <a:extLst>
              <a:ext uri="{FF2B5EF4-FFF2-40B4-BE49-F238E27FC236}">
                <a16:creationId xmlns:a16="http://schemas.microsoft.com/office/drawing/2014/main" id="{5F7791DA-E458-4D39-A939-267DE3446163}"/>
              </a:ext>
            </a:extLst>
          </p:cNvPr>
          <p:cNvSpPr/>
          <p:nvPr/>
        </p:nvSpPr>
        <p:spPr>
          <a:xfrm>
            <a:off x="8915711" y="4346067"/>
            <a:ext cx="1523149" cy="1154241"/>
          </a:xfrm>
          <a:prstGeom prst="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500" b="1" dirty="0">
                <a:latin typeface="+mj-lt"/>
              </a:rPr>
              <a:t>Dentro de </a:t>
            </a:r>
            <a:r>
              <a:rPr lang="es-ES" sz="1500" b="1" u="sng" dirty="0">
                <a:latin typeface="+mj-lt"/>
              </a:rPr>
              <a:t>2</a:t>
            </a:r>
            <a:r>
              <a:rPr lang="es-PE" sz="1500" b="1" u="sng" dirty="0">
                <a:latin typeface="+mj-lt"/>
              </a:rPr>
              <a:t> días </a:t>
            </a:r>
            <a:r>
              <a:rPr lang="es-PE" sz="1500" b="1" dirty="0">
                <a:latin typeface="+mj-lt"/>
              </a:rPr>
              <a:t>hábiles de efectuada última diligencia por la AIT</a:t>
            </a:r>
          </a:p>
        </p:txBody>
      </p:sp>
      <p:sp>
        <p:nvSpPr>
          <p:cNvPr id="22" name="Flecha: curvada hacia arriba 21">
            <a:extLst>
              <a:ext uri="{FF2B5EF4-FFF2-40B4-BE49-F238E27FC236}">
                <a16:creationId xmlns:a16="http://schemas.microsoft.com/office/drawing/2014/main" id="{BBF14A77-8B64-4BAC-B4E9-C757A354902D}"/>
              </a:ext>
            </a:extLst>
          </p:cNvPr>
          <p:cNvSpPr/>
          <p:nvPr/>
        </p:nvSpPr>
        <p:spPr>
          <a:xfrm>
            <a:off x="2922618" y="3440280"/>
            <a:ext cx="672551" cy="260981"/>
          </a:xfrm>
          <a:prstGeom prst="curved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cxnSp>
        <p:nvCxnSpPr>
          <p:cNvPr id="23" name="Conector recto de flecha 22">
            <a:extLst>
              <a:ext uri="{FF2B5EF4-FFF2-40B4-BE49-F238E27FC236}">
                <a16:creationId xmlns:a16="http://schemas.microsoft.com/office/drawing/2014/main" id="{79EDE447-C836-43A4-BA96-DBCA989A41EF}"/>
              </a:ext>
            </a:extLst>
          </p:cNvPr>
          <p:cNvCxnSpPr>
            <a:cxnSpLocks/>
          </p:cNvCxnSpPr>
          <p:nvPr/>
        </p:nvCxnSpPr>
        <p:spPr>
          <a:xfrm flipV="1">
            <a:off x="5262593" y="1865583"/>
            <a:ext cx="395730" cy="2622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89018A7F-09BC-4A90-A914-88B838EE941F}"/>
              </a:ext>
            </a:extLst>
          </p:cNvPr>
          <p:cNvCxnSpPr>
            <a:cxnSpLocks/>
          </p:cNvCxnSpPr>
          <p:nvPr/>
        </p:nvCxnSpPr>
        <p:spPr>
          <a:xfrm>
            <a:off x="5305518" y="2115770"/>
            <a:ext cx="352805" cy="17171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5 Rectángulo redondeado">
            <a:extLst>
              <a:ext uri="{FF2B5EF4-FFF2-40B4-BE49-F238E27FC236}">
                <a16:creationId xmlns:a16="http://schemas.microsoft.com/office/drawing/2014/main" id="{18720556-A0E4-45FB-989D-0D98C4B3E263}"/>
              </a:ext>
            </a:extLst>
          </p:cNvPr>
          <p:cNvSpPr/>
          <p:nvPr/>
        </p:nvSpPr>
        <p:spPr>
          <a:xfrm>
            <a:off x="8870838" y="1074737"/>
            <a:ext cx="1717728" cy="2279023"/>
          </a:xfrm>
          <a:prstGeom prst="roundRect">
            <a:avLst/>
          </a:prstGeom>
          <a:solidFill>
            <a:schemeClr val="accent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1600" b="1" dirty="0">
                <a:latin typeface="+mj-lt"/>
              </a:rPr>
              <a:t>La AIT </a:t>
            </a:r>
            <a:r>
              <a:rPr lang="es-ES" sz="1600" b="1" u="sng" dirty="0">
                <a:latin typeface="+mj-lt"/>
              </a:rPr>
              <a:t>elabora </a:t>
            </a:r>
            <a:r>
              <a:rPr lang="es-ES" sz="1600" b="1" dirty="0">
                <a:latin typeface="+mj-lt"/>
              </a:rPr>
              <a:t>y </a:t>
            </a:r>
            <a:r>
              <a:rPr lang="es-ES" sz="1600" b="1" u="sng" dirty="0">
                <a:latin typeface="+mj-lt"/>
              </a:rPr>
              <a:t>remite</a:t>
            </a:r>
            <a:r>
              <a:rPr lang="es-ES" sz="1600" b="1" dirty="0">
                <a:latin typeface="+mj-lt"/>
              </a:rPr>
              <a:t> “informe de resultados de la verificación de hechos de SPL” a la AAT</a:t>
            </a:r>
            <a:endParaRPr lang="es-PE" sz="1600" b="1" dirty="0">
              <a:latin typeface="+mj-lt"/>
            </a:endParaRPr>
          </a:p>
        </p:txBody>
      </p:sp>
      <p:sp>
        <p:nvSpPr>
          <p:cNvPr id="26" name="Rectángulo: esquinas redondeadas 25">
            <a:extLst>
              <a:ext uri="{FF2B5EF4-FFF2-40B4-BE49-F238E27FC236}">
                <a16:creationId xmlns:a16="http://schemas.microsoft.com/office/drawing/2014/main" id="{9C2339F0-E596-4948-A426-8A82F669F896}"/>
              </a:ext>
            </a:extLst>
          </p:cNvPr>
          <p:cNvSpPr/>
          <p:nvPr/>
        </p:nvSpPr>
        <p:spPr>
          <a:xfrm>
            <a:off x="6905985" y="1107998"/>
            <a:ext cx="1612900" cy="10689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b="1" dirty="0">
                <a:solidFill>
                  <a:srgbClr val="C00000"/>
                </a:solidFill>
              </a:rPr>
              <a:t>Actuaciones Preliminares </a:t>
            </a:r>
            <a:r>
              <a:rPr lang="es-ES" dirty="0"/>
              <a:t>a cargo de </a:t>
            </a:r>
            <a:r>
              <a:rPr lang="es-ES" b="1" dirty="0"/>
              <a:t>SIAI</a:t>
            </a:r>
            <a:endParaRPr lang="es-PE" b="1" dirty="0"/>
          </a:p>
        </p:txBody>
      </p:sp>
      <p:sp>
        <p:nvSpPr>
          <p:cNvPr id="27" name="Rectángulo: esquinas redondeadas 26">
            <a:extLst>
              <a:ext uri="{FF2B5EF4-FFF2-40B4-BE49-F238E27FC236}">
                <a16:creationId xmlns:a16="http://schemas.microsoft.com/office/drawing/2014/main" id="{79E04917-AE2D-4814-A724-C4E08015FA2C}"/>
              </a:ext>
            </a:extLst>
          </p:cNvPr>
          <p:cNvSpPr/>
          <p:nvPr/>
        </p:nvSpPr>
        <p:spPr>
          <a:xfrm>
            <a:off x="6933661" y="2423741"/>
            <a:ext cx="1612900" cy="12492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b="1" dirty="0">
                <a:solidFill>
                  <a:srgbClr val="C00000"/>
                </a:solidFill>
              </a:rPr>
              <a:t>Actuaciones</a:t>
            </a:r>
            <a:r>
              <a:rPr lang="es-ES" dirty="0">
                <a:solidFill>
                  <a:srgbClr val="C00000"/>
                </a:solidFill>
              </a:rPr>
              <a:t> </a:t>
            </a:r>
            <a:r>
              <a:rPr lang="es-ES" b="1" dirty="0">
                <a:solidFill>
                  <a:srgbClr val="C00000"/>
                </a:solidFill>
              </a:rPr>
              <a:t>Inspectivas </a:t>
            </a:r>
            <a:r>
              <a:rPr lang="es-ES" b="1" dirty="0">
                <a:solidFill>
                  <a:schemeClr val="tx1"/>
                </a:solidFill>
              </a:rPr>
              <a:t/>
            </a:r>
            <a:br>
              <a:rPr lang="es-ES" b="1" dirty="0">
                <a:solidFill>
                  <a:schemeClr val="tx1"/>
                </a:solidFill>
              </a:rPr>
            </a:br>
            <a:r>
              <a:rPr lang="es-ES" sz="1200" b="1" dirty="0">
                <a:solidFill>
                  <a:schemeClr val="tx1"/>
                </a:solidFill>
              </a:rPr>
              <a:t>*Excepcionalmente, actuaciones presenciales</a:t>
            </a:r>
            <a:endParaRPr lang="es-PE" sz="1200" b="1" u="sng" dirty="0">
              <a:solidFill>
                <a:schemeClr val="tx1"/>
              </a:solidFill>
            </a:endParaRPr>
          </a:p>
        </p:txBody>
      </p:sp>
      <p:cxnSp>
        <p:nvCxnSpPr>
          <p:cNvPr id="28" name="Conector recto de flecha 27">
            <a:extLst>
              <a:ext uri="{FF2B5EF4-FFF2-40B4-BE49-F238E27FC236}">
                <a16:creationId xmlns:a16="http://schemas.microsoft.com/office/drawing/2014/main" id="{18DDCDDE-7E39-4C49-AEA4-E2186CCB6A08}"/>
              </a:ext>
            </a:extLst>
          </p:cNvPr>
          <p:cNvCxnSpPr>
            <a:cxnSpLocks/>
          </p:cNvCxnSpPr>
          <p:nvPr/>
        </p:nvCxnSpPr>
        <p:spPr>
          <a:xfrm>
            <a:off x="8518885" y="1592679"/>
            <a:ext cx="26750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7E27189-2BC5-4CF9-BD13-547CFC95EA06}"/>
              </a:ext>
            </a:extLst>
          </p:cNvPr>
          <p:cNvCxnSpPr>
            <a:cxnSpLocks/>
          </p:cNvCxnSpPr>
          <p:nvPr/>
        </p:nvCxnSpPr>
        <p:spPr>
          <a:xfrm>
            <a:off x="8518885" y="2829272"/>
            <a:ext cx="267501"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5 Rectángulo redondeado">
            <a:extLst>
              <a:ext uri="{FF2B5EF4-FFF2-40B4-BE49-F238E27FC236}">
                <a16:creationId xmlns:a16="http://schemas.microsoft.com/office/drawing/2014/main" id="{947F90A6-781E-4969-96DA-0B0D1A6EA6FD}"/>
              </a:ext>
            </a:extLst>
          </p:cNvPr>
          <p:cNvSpPr/>
          <p:nvPr/>
        </p:nvSpPr>
        <p:spPr>
          <a:xfrm>
            <a:off x="10686880" y="1124721"/>
            <a:ext cx="1303890" cy="2171987"/>
          </a:xfrm>
          <a:prstGeom prst="roundRect">
            <a:avLst/>
          </a:prstGeom>
          <a:solidFill>
            <a:srgbClr val="C0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1400" b="1" dirty="0">
                <a:latin typeface="+mj-lt"/>
              </a:rPr>
              <a:t>La AAT </a:t>
            </a:r>
            <a:br>
              <a:rPr lang="es-ES" sz="1400" b="1" dirty="0">
                <a:latin typeface="+mj-lt"/>
              </a:rPr>
            </a:br>
            <a:r>
              <a:rPr lang="es-ES" sz="1400" b="1" dirty="0">
                <a:latin typeface="+mj-lt"/>
              </a:rPr>
              <a:t>expide RESOLUCIÓN </a:t>
            </a:r>
            <a:endParaRPr lang="es-PE" sz="1400" b="1" dirty="0">
              <a:latin typeface="+mj-lt"/>
            </a:endParaRPr>
          </a:p>
        </p:txBody>
      </p:sp>
      <p:sp>
        <p:nvSpPr>
          <p:cNvPr id="32" name="10 Rectángulo">
            <a:extLst>
              <a:ext uri="{FF2B5EF4-FFF2-40B4-BE49-F238E27FC236}">
                <a16:creationId xmlns:a16="http://schemas.microsoft.com/office/drawing/2014/main" id="{1CF0A781-D4AF-45F8-B46F-E78D9B13C81B}"/>
              </a:ext>
            </a:extLst>
          </p:cNvPr>
          <p:cNvSpPr/>
          <p:nvPr/>
        </p:nvSpPr>
        <p:spPr>
          <a:xfrm>
            <a:off x="10645811" y="4346067"/>
            <a:ext cx="1386027" cy="1154241"/>
          </a:xfrm>
          <a:prstGeom prst="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500" b="1" dirty="0">
                <a:latin typeface="+mj-lt"/>
              </a:rPr>
              <a:t>Dentro de </a:t>
            </a:r>
            <a:r>
              <a:rPr lang="es-ES" sz="1500" b="1" u="sng" dirty="0">
                <a:latin typeface="+mj-lt"/>
              </a:rPr>
              <a:t>7</a:t>
            </a:r>
            <a:r>
              <a:rPr lang="es-PE" sz="1500" b="1" u="sng" dirty="0">
                <a:latin typeface="+mj-lt"/>
              </a:rPr>
              <a:t> días </a:t>
            </a:r>
            <a:r>
              <a:rPr lang="es-PE" sz="1500" b="1" dirty="0">
                <a:latin typeface="+mj-lt"/>
              </a:rPr>
              <a:t>hábiles de haber recibido informe de AIT</a:t>
            </a:r>
          </a:p>
        </p:txBody>
      </p:sp>
      <p:cxnSp>
        <p:nvCxnSpPr>
          <p:cNvPr id="33" name="7 Conector recto">
            <a:extLst>
              <a:ext uri="{FF2B5EF4-FFF2-40B4-BE49-F238E27FC236}">
                <a16:creationId xmlns:a16="http://schemas.microsoft.com/office/drawing/2014/main" id="{653A64A6-4EC0-4B77-86C2-3845F24B45DB}"/>
              </a:ext>
            </a:extLst>
          </p:cNvPr>
          <p:cNvCxnSpPr>
            <a:cxnSpLocks/>
          </p:cNvCxnSpPr>
          <p:nvPr/>
        </p:nvCxnSpPr>
        <p:spPr>
          <a:xfrm>
            <a:off x="11296043" y="3393442"/>
            <a:ext cx="0" cy="9145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10 Rectángulo">
            <a:extLst>
              <a:ext uri="{FF2B5EF4-FFF2-40B4-BE49-F238E27FC236}">
                <a16:creationId xmlns:a16="http://schemas.microsoft.com/office/drawing/2014/main" id="{CBAD3B4D-C148-4101-9746-0FE414E83210}"/>
              </a:ext>
            </a:extLst>
          </p:cNvPr>
          <p:cNvSpPr/>
          <p:nvPr/>
        </p:nvSpPr>
        <p:spPr>
          <a:xfrm>
            <a:off x="1684705" y="4319751"/>
            <a:ext cx="1523145" cy="1161262"/>
          </a:xfrm>
          <a:prstGeom prst="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500" b="1" dirty="0">
                <a:latin typeface="+mj-lt"/>
              </a:rPr>
              <a:t>Dentro de  </a:t>
            </a:r>
            <a:r>
              <a:rPr lang="es-ES" sz="1500" b="1" u="sng" dirty="0">
                <a:latin typeface="+mj-lt"/>
              </a:rPr>
              <a:t>4</a:t>
            </a:r>
            <a:r>
              <a:rPr lang="es-PE" sz="1500" b="1" u="sng" dirty="0">
                <a:latin typeface="+mj-lt"/>
              </a:rPr>
              <a:t>8 horas</a:t>
            </a:r>
            <a:r>
              <a:rPr lang="es-PE" sz="1500" b="1" dirty="0">
                <a:latin typeface="+mj-lt"/>
              </a:rPr>
              <a:t> de recibida comunicación del pedido de SPL</a:t>
            </a:r>
          </a:p>
        </p:txBody>
      </p:sp>
      <p:cxnSp>
        <p:nvCxnSpPr>
          <p:cNvPr id="56" name="7 Conector recto">
            <a:extLst>
              <a:ext uri="{FF2B5EF4-FFF2-40B4-BE49-F238E27FC236}">
                <a16:creationId xmlns:a16="http://schemas.microsoft.com/office/drawing/2014/main" id="{A726E275-1EED-412E-A684-27623186F681}"/>
              </a:ext>
            </a:extLst>
          </p:cNvPr>
          <p:cNvCxnSpPr>
            <a:cxnSpLocks/>
          </p:cNvCxnSpPr>
          <p:nvPr/>
        </p:nvCxnSpPr>
        <p:spPr>
          <a:xfrm>
            <a:off x="4284687" y="3406699"/>
            <a:ext cx="0" cy="91459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Flecha: curvada hacia arriba 34">
            <a:extLst>
              <a:ext uri="{FF2B5EF4-FFF2-40B4-BE49-F238E27FC236}">
                <a16:creationId xmlns:a16="http://schemas.microsoft.com/office/drawing/2014/main" id="{8632F7FD-D689-44C6-B992-6BF7A1A5C2C0}"/>
              </a:ext>
            </a:extLst>
          </p:cNvPr>
          <p:cNvSpPr/>
          <p:nvPr/>
        </p:nvSpPr>
        <p:spPr>
          <a:xfrm>
            <a:off x="10309535" y="3428417"/>
            <a:ext cx="672551" cy="260981"/>
          </a:xfrm>
          <a:prstGeom prst="curved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36" name="5 Rectángulo redondeado">
            <a:extLst>
              <a:ext uri="{FF2B5EF4-FFF2-40B4-BE49-F238E27FC236}">
                <a16:creationId xmlns:a16="http://schemas.microsoft.com/office/drawing/2014/main" id="{01F528DA-6D37-4FAF-AADF-D5260BD87453}"/>
              </a:ext>
            </a:extLst>
          </p:cNvPr>
          <p:cNvSpPr/>
          <p:nvPr/>
        </p:nvSpPr>
        <p:spPr>
          <a:xfrm>
            <a:off x="152428" y="1097464"/>
            <a:ext cx="1469769" cy="2270133"/>
          </a:xfrm>
          <a:prstGeom prst="roundRect">
            <a:avLst/>
          </a:prstGeom>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s-ES" sz="1500" b="1" dirty="0">
                <a:solidFill>
                  <a:schemeClr val="bg1"/>
                </a:solidFill>
                <a:latin typeface="+mj-lt"/>
              </a:rPr>
              <a:t>El empleador </a:t>
            </a:r>
            <a:r>
              <a:rPr lang="es-ES" sz="1500" b="1" u="sng" dirty="0">
                <a:solidFill>
                  <a:schemeClr val="bg1"/>
                </a:solidFill>
                <a:latin typeface="+mj-lt"/>
              </a:rPr>
              <a:t>presenta comunicación de SPL </a:t>
            </a:r>
            <a:r>
              <a:rPr lang="es-ES" sz="1500" b="1" dirty="0">
                <a:solidFill>
                  <a:schemeClr val="bg1"/>
                </a:solidFill>
                <a:latin typeface="+mj-lt"/>
              </a:rPr>
              <a:t>a través de la plataforma del MTPE</a:t>
            </a:r>
            <a:endParaRPr lang="es-PE" sz="1500" b="1" dirty="0">
              <a:solidFill>
                <a:schemeClr val="bg1"/>
              </a:solidFill>
              <a:latin typeface="+mj-lt"/>
            </a:endParaRPr>
          </a:p>
        </p:txBody>
      </p:sp>
      <p:cxnSp>
        <p:nvCxnSpPr>
          <p:cNvPr id="37" name="7 Conector recto">
            <a:extLst>
              <a:ext uri="{FF2B5EF4-FFF2-40B4-BE49-F238E27FC236}">
                <a16:creationId xmlns:a16="http://schemas.microsoft.com/office/drawing/2014/main" id="{B5A18827-B219-493A-9A63-28B8FB64A1EF}"/>
              </a:ext>
            </a:extLst>
          </p:cNvPr>
          <p:cNvCxnSpPr>
            <a:cxnSpLocks/>
            <a:endCxn id="45" idx="0"/>
          </p:cNvCxnSpPr>
          <p:nvPr/>
        </p:nvCxnSpPr>
        <p:spPr>
          <a:xfrm>
            <a:off x="866078" y="3386073"/>
            <a:ext cx="0" cy="91839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9 Conector recto">
            <a:extLst>
              <a:ext uri="{FF2B5EF4-FFF2-40B4-BE49-F238E27FC236}">
                <a16:creationId xmlns:a16="http://schemas.microsoft.com/office/drawing/2014/main" id="{F79DD5B0-240C-4B22-8744-1FA6716DD8DE}"/>
              </a:ext>
            </a:extLst>
          </p:cNvPr>
          <p:cNvCxnSpPr>
            <a:cxnSpLocks/>
          </p:cNvCxnSpPr>
          <p:nvPr/>
        </p:nvCxnSpPr>
        <p:spPr>
          <a:xfrm flipV="1">
            <a:off x="498962" y="6235470"/>
            <a:ext cx="0" cy="36004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6 Conector recto">
            <a:extLst>
              <a:ext uri="{FF2B5EF4-FFF2-40B4-BE49-F238E27FC236}">
                <a16:creationId xmlns:a16="http://schemas.microsoft.com/office/drawing/2014/main" id="{4890BBD1-81F9-447E-BC33-2B4A60EB132B}"/>
              </a:ext>
            </a:extLst>
          </p:cNvPr>
          <p:cNvCxnSpPr>
            <a:cxnSpLocks/>
          </p:cNvCxnSpPr>
          <p:nvPr/>
        </p:nvCxnSpPr>
        <p:spPr>
          <a:xfrm flipV="1">
            <a:off x="9000431" y="6254838"/>
            <a:ext cx="0" cy="36004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15 Conector recto">
            <a:extLst>
              <a:ext uri="{FF2B5EF4-FFF2-40B4-BE49-F238E27FC236}">
                <a16:creationId xmlns:a16="http://schemas.microsoft.com/office/drawing/2014/main" id="{8B11B74F-15C7-4A7D-B129-CC3F36627280}"/>
              </a:ext>
            </a:extLst>
          </p:cNvPr>
          <p:cNvCxnSpPr>
            <a:cxnSpLocks/>
          </p:cNvCxnSpPr>
          <p:nvPr/>
        </p:nvCxnSpPr>
        <p:spPr>
          <a:xfrm>
            <a:off x="498962" y="6666101"/>
            <a:ext cx="8451109"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45" name="10 Rectángulo">
            <a:extLst>
              <a:ext uri="{FF2B5EF4-FFF2-40B4-BE49-F238E27FC236}">
                <a16:creationId xmlns:a16="http://schemas.microsoft.com/office/drawing/2014/main" id="{D45CE629-E3B5-4A46-A643-6D997DC56943}"/>
              </a:ext>
            </a:extLst>
          </p:cNvPr>
          <p:cNvSpPr/>
          <p:nvPr/>
        </p:nvSpPr>
        <p:spPr>
          <a:xfrm>
            <a:off x="386232" y="4304466"/>
            <a:ext cx="959692" cy="1161262"/>
          </a:xfrm>
          <a:prstGeom prst="rect">
            <a:avLst/>
          </a:prstGeom>
          <a:solidFill>
            <a:schemeClr val="bg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500" b="1" dirty="0">
                <a:latin typeface="+mj-lt"/>
              </a:rPr>
              <a:t>Inicio de plazos</a:t>
            </a:r>
            <a:endParaRPr lang="es-PE" sz="1500" b="1" dirty="0">
              <a:latin typeface="+mj-lt"/>
            </a:endParaRPr>
          </a:p>
        </p:txBody>
      </p:sp>
    </p:spTree>
    <p:extLst>
      <p:ext uri="{BB962C8B-B14F-4D97-AF65-F5344CB8AC3E}">
        <p14:creationId xmlns:p14="http://schemas.microsoft.com/office/powerpoint/2010/main" val="3744201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0A189-DCE8-41E4-BCB4-DDD539645657}"/>
              </a:ext>
            </a:extLst>
          </p:cNvPr>
          <p:cNvSpPr>
            <a:spLocks noGrp="1"/>
          </p:cNvSpPr>
          <p:nvPr>
            <p:ph type="title"/>
          </p:nvPr>
        </p:nvSpPr>
        <p:spPr>
          <a:xfrm>
            <a:off x="1271337" y="499519"/>
            <a:ext cx="10515600" cy="1325563"/>
          </a:xfrm>
        </p:spPr>
        <p:txBody>
          <a:bodyPr>
            <a:normAutofit/>
          </a:bodyPr>
          <a:lstStyle/>
          <a:p>
            <a:pPr algn="ctr"/>
            <a:r>
              <a:rPr lang="es-ES" sz="2800" b="1" dirty="0">
                <a:solidFill>
                  <a:srgbClr val="002060"/>
                </a:solidFill>
              </a:rPr>
              <a:t>FISCALIZACIÓN DE MATERIAS LABORALES “ORDINARIAS” </a:t>
            </a:r>
            <a:endParaRPr lang="es-PE" sz="2800" b="1" dirty="0">
              <a:solidFill>
                <a:srgbClr val="002060"/>
              </a:solidFill>
            </a:endParaRPr>
          </a:p>
        </p:txBody>
      </p:sp>
      <p:pic>
        <p:nvPicPr>
          <p:cNvPr id="14" name="Picture 4" descr="Imágenes, fotos de stock y vectores sobre Magnifying Lens Man ...">
            <a:extLst>
              <a:ext uri="{FF2B5EF4-FFF2-40B4-BE49-F238E27FC236}">
                <a16:creationId xmlns:a16="http://schemas.microsoft.com/office/drawing/2014/main" id="{5967E8F8-718D-4D3D-841E-07B143FB4F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22"/>
          <a:stretch/>
        </p:blipFill>
        <p:spPr bwMode="auto">
          <a:xfrm>
            <a:off x="152401" y="499519"/>
            <a:ext cx="1876926" cy="156203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DEAAE18-56F1-44FE-9EE3-85CDBC726F3E}"/>
              </a:ext>
            </a:extLst>
          </p:cNvPr>
          <p:cNvSpPr txBox="1"/>
          <p:nvPr/>
        </p:nvSpPr>
        <p:spPr>
          <a:xfrm>
            <a:off x="1676400" y="1825082"/>
            <a:ext cx="9966158" cy="4154984"/>
          </a:xfrm>
          <a:prstGeom prst="rect">
            <a:avLst/>
          </a:prstGeom>
          <a:noFill/>
        </p:spPr>
        <p:txBody>
          <a:bodyPr wrap="square" rtlCol="0">
            <a:spAutoFit/>
          </a:bodyPr>
          <a:lstStyle/>
          <a:p>
            <a:pPr marL="285750" indent="-285750" algn="just">
              <a:buFont typeface="Wingdings" panose="05000000000000000000" pitchFamily="2" charset="2"/>
              <a:buChar char="§"/>
            </a:pPr>
            <a:r>
              <a:rPr lang="es-ES" sz="2200" dirty="0">
                <a:solidFill>
                  <a:srgbClr val="C00000"/>
                </a:solidFill>
                <a:latin typeface="+mj-lt"/>
              </a:rPr>
              <a:t>Accidente de trabajo seguido de muerte</a:t>
            </a:r>
          </a:p>
          <a:p>
            <a:pPr marL="285750" indent="-285750" algn="just">
              <a:buFont typeface="Wingdings" panose="05000000000000000000" pitchFamily="2" charset="2"/>
              <a:buChar char="§"/>
            </a:pPr>
            <a:r>
              <a:rPr lang="es-ES" sz="2200" dirty="0">
                <a:latin typeface="+mj-lt"/>
              </a:rPr>
              <a:t>Verificación de hechos de despidos arbitrarios</a:t>
            </a:r>
          </a:p>
          <a:p>
            <a:pPr marL="285750" indent="-285750" algn="just">
              <a:buFont typeface="Wingdings" panose="05000000000000000000" pitchFamily="2" charset="2"/>
              <a:buChar char="§"/>
            </a:pPr>
            <a:r>
              <a:rPr lang="es-ES" sz="2200" dirty="0">
                <a:latin typeface="+mj-lt"/>
              </a:rPr>
              <a:t>Liquidación o pago de beneficios sociales, que podrían incluir los conceptos de gratificación, bonificación, CTS y vacaciones, de acuerdo al régimen laboral que corresponda</a:t>
            </a:r>
          </a:p>
          <a:p>
            <a:pPr marL="285750" indent="-285750" algn="just">
              <a:buFont typeface="Wingdings" panose="05000000000000000000" pitchFamily="2" charset="2"/>
              <a:buChar char="§"/>
            </a:pPr>
            <a:r>
              <a:rPr lang="es-ES" sz="2200" dirty="0">
                <a:latin typeface="+mj-lt"/>
              </a:rPr>
              <a:t>Pago de remuneraciones</a:t>
            </a:r>
          </a:p>
          <a:p>
            <a:pPr marL="285750" indent="-285750" algn="just">
              <a:buFont typeface="Wingdings" panose="05000000000000000000" pitchFamily="2" charset="2"/>
              <a:buChar char="§"/>
            </a:pPr>
            <a:r>
              <a:rPr lang="es-ES" sz="2200" dirty="0">
                <a:solidFill>
                  <a:srgbClr val="C00000"/>
                </a:solidFill>
                <a:latin typeface="+mj-lt"/>
              </a:rPr>
              <a:t>Verificación de la contratación de la póliza del seguro de vida en beneficio del trabajador, a partir del inicio de la relación laboral</a:t>
            </a:r>
          </a:p>
          <a:p>
            <a:pPr marL="342900" indent="-342900" algn="just">
              <a:buFont typeface="Wingdings" panose="05000000000000000000" pitchFamily="2" charset="2"/>
              <a:buChar char="§"/>
            </a:pPr>
            <a:r>
              <a:rPr lang="es-PE" sz="2200" dirty="0">
                <a:latin typeface="+mj-lt"/>
              </a:rPr>
              <a:t>Huelgas o paralizaciones.</a:t>
            </a:r>
          </a:p>
          <a:p>
            <a:pPr marL="285750" indent="-285750" algn="just">
              <a:buFont typeface="Wingdings" panose="05000000000000000000" pitchFamily="2" charset="2"/>
              <a:buChar char="§"/>
            </a:pPr>
            <a:r>
              <a:rPr lang="es-ES" sz="2200" dirty="0">
                <a:latin typeface="+mj-lt"/>
              </a:rPr>
              <a:t>Los actos de hostilidad y el hostigamiento sexual, así como cualquier otro acto que afecte </a:t>
            </a:r>
            <a:r>
              <a:rPr lang="es-PE" sz="2200" dirty="0">
                <a:latin typeface="+mj-lt"/>
              </a:rPr>
              <a:t>la dignidad del trabajador.</a:t>
            </a:r>
            <a:endParaRPr lang="es-ES" sz="2200" dirty="0">
              <a:latin typeface="+mj-lt"/>
            </a:endParaRPr>
          </a:p>
          <a:p>
            <a:pPr algn="just"/>
            <a:endParaRPr lang="es-PE" sz="2200" dirty="0">
              <a:latin typeface="+mj-lt"/>
            </a:endParaRPr>
          </a:p>
        </p:txBody>
      </p:sp>
    </p:spTree>
    <p:extLst>
      <p:ext uri="{BB962C8B-B14F-4D97-AF65-F5344CB8AC3E}">
        <p14:creationId xmlns:p14="http://schemas.microsoft.com/office/powerpoint/2010/main" val="1080454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0A189-DCE8-41E4-BCB4-DDD539645657}"/>
              </a:ext>
            </a:extLst>
          </p:cNvPr>
          <p:cNvSpPr>
            <a:spLocks noGrp="1"/>
          </p:cNvSpPr>
          <p:nvPr>
            <p:ph type="title"/>
          </p:nvPr>
        </p:nvSpPr>
        <p:spPr>
          <a:xfrm>
            <a:off x="838200" y="131302"/>
            <a:ext cx="10515600" cy="1325563"/>
          </a:xfrm>
        </p:spPr>
        <p:txBody>
          <a:bodyPr>
            <a:normAutofit/>
          </a:bodyPr>
          <a:lstStyle/>
          <a:p>
            <a:pPr algn="ctr"/>
            <a:r>
              <a:rPr lang="es-ES" sz="2800" b="1" dirty="0">
                <a:solidFill>
                  <a:srgbClr val="002060"/>
                </a:solidFill>
              </a:rPr>
              <a:t>Accidente de trabajo seguido de muerte</a:t>
            </a:r>
            <a:endParaRPr lang="es-PE" sz="2800" b="1" dirty="0">
              <a:solidFill>
                <a:srgbClr val="002060"/>
              </a:solidFill>
            </a:endParaRPr>
          </a:p>
        </p:txBody>
      </p:sp>
      <p:pic>
        <p:nvPicPr>
          <p:cNvPr id="14" name="Picture 4" descr="Imágenes, fotos de stock y vectores sobre Magnifying Lens Man ...">
            <a:extLst>
              <a:ext uri="{FF2B5EF4-FFF2-40B4-BE49-F238E27FC236}">
                <a16:creationId xmlns:a16="http://schemas.microsoft.com/office/drawing/2014/main" id="{5967E8F8-718D-4D3D-841E-07B143FB4F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22"/>
          <a:stretch/>
        </p:blipFill>
        <p:spPr bwMode="auto">
          <a:xfrm>
            <a:off x="1" y="18255"/>
            <a:ext cx="1876926" cy="1562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EA46D75F-2CCC-428A-9EC4-E48DAF86CE48}"/>
              </a:ext>
            </a:extLst>
          </p:cNvPr>
          <p:cNvGraphicFramePr>
            <a:graphicFrameLocks noGrp="1"/>
          </p:cNvGraphicFramePr>
          <p:nvPr/>
        </p:nvGraphicFramePr>
        <p:xfrm>
          <a:off x="505925" y="1762620"/>
          <a:ext cx="11436824" cy="4544064"/>
        </p:xfrm>
        <a:graphic>
          <a:graphicData uri="http://schemas.openxmlformats.org/drawingml/2006/table">
            <a:tbl>
              <a:tblPr firstRow="1" firstCol="1" bandRow="1"/>
              <a:tblGrid>
                <a:gridCol w="3293264">
                  <a:extLst>
                    <a:ext uri="{9D8B030D-6E8A-4147-A177-3AD203B41FA5}">
                      <a16:colId xmlns:a16="http://schemas.microsoft.com/office/drawing/2014/main" val="1184539375"/>
                    </a:ext>
                  </a:extLst>
                </a:gridCol>
                <a:gridCol w="8143560">
                  <a:extLst>
                    <a:ext uri="{9D8B030D-6E8A-4147-A177-3AD203B41FA5}">
                      <a16:colId xmlns:a16="http://schemas.microsoft.com/office/drawing/2014/main" val="3885754256"/>
                    </a:ext>
                  </a:extLst>
                </a:gridCol>
              </a:tblGrid>
              <a:tr h="328161">
                <a:tc gridSpan="2">
                  <a:txBody>
                    <a:bodyPr/>
                    <a:lstStyle/>
                    <a:p>
                      <a:pPr algn="ctr">
                        <a:lnSpc>
                          <a:spcPct val="107000"/>
                        </a:lnSpc>
                        <a:spcAft>
                          <a:spcPts val="0"/>
                        </a:spcAft>
                      </a:pPr>
                      <a:r>
                        <a:rPr lang="es-PE" sz="1800" b="1" dirty="0">
                          <a:effectLst/>
                          <a:latin typeface="+mj-lt"/>
                          <a:ea typeface="Calibri" panose="020F0502020204030204" pitchFamily="34" charset="0"/>
                          <a:cs typeface="Times New Roman" panose="02020603050405020304" pitchFamily="18" charset="0"/>
                        </a:rPr>
                        <a:t>Decreto Supremo N° 020-2019-TR</a:t>
                      </a:r>
                      <a:endParaRPr lang="en-US" sz="1800" dirty="0">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258135829"/>
                  </a:ext>
                </a:extLst>
              </a:tr>
              <a:tr h="310860">
                <a:tc>
                  <a:txBody>
                    <a:bodyPr/>
                    <a:lstStyle/>
                    <a:p>
                      <a:pPr algn="ctr">
                        <a:lnSpc>
                          <a:spcPct val="107000"/>
                        </a:lnSpc>
                        <a:spcAft>
                          <a:spcPts val="0"/>
                        </a:spcAft>
                      </a:pPr>
                      <a:r>
                        <a:rPr lang="es-PE" sz="1800" b="1" dirty="0">
                          <a:solidFill>
                            <a:schemeClr val="bg1"/>
                          </a:solidFill>
                          <a:effectLst/>
                          <a:latin typeface="+mj-lt"/>
                          <a:ea typeface="Calibri" panose="020F0502020204030204" pitchFamily="34" charset="0"/>
                          <a:cs typeface="Times New Roman" panose="02020603050405020304" pitchFamily="18" charset="0"/>
                        </a:rPr>
                        <a:t>Artículo Modificado</a:t>
                      </a:r>
                      <a:endParaRPr lang="en-US" sz="1800" dirty="0">
                        <a:solidFill>
                          <a:schemeClr val="bg1"/>
                        </a:solidFill>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07000"/>
                        </a:lnSpc>
                        <a:spcAft>
                          <a:spcPts val="0"/>
                        </a:spcAft>
                      </a:pPr>
                      <a:r>
                        <a:rPr lang="es-PE" sz="1800" b="1" dirty="0">
                          <a:solidFill>
                            <a:schemeClr val="bg1"/>
                          </a:solidFill>
                          <a:effectLst/>
                          <a:latin typeface="+mj-lt"/>
                          <a:ea typeface="Calibri" panose="020F0502020204030204" pitchFamily="34" charset="0"/>
                          <a:cs typeface="Times New Roman" panose="02020603050405020304" pitchFamily="18" charset="0"/>
                        </a:rPr>
                        <a:t>Novedad</a:t>
                      </a:r>
                      <a:endParaRPr lang="en-US" sz="1800" dirty="0">
                        <a:solidFill>
                          <a:schemeClr val="bg1"/>
                        </a:solidFill>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694905165"/>
                  </a:ext>
                </a:extLst>
              </a:tr>
              <a:tr h="1226825">
                <a:tc>
                  <a:txBody>
                    <a:bodyPr/>
                    <a:lstStyle/>
                    <a:p>
                      <a:pPr algn="ctr">
                        <a:lnSpc>
                          <a:spcPct val="107000"/>
                        </a:lnSpc>
                        <a:spcAft>
                          <a:spcPts val="0"/>
                        </a:spcAft>
                      </a:pPr>
                      <a:r>
                        <a:rPr lang="es-PE"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PE" sz="1800" b="1" dirty="0">
                          <a:effectLst/>
                          <a:latin typeface="+mj-lt"/>
                          <a:ea typeface="Calibri" panose="020F0502020204030204" pitchFamily="34" charset="0"/>
                          <a:cs typeface="Times New Roman" panose="02020603050405020304" pitchFamily="18" charset="0"/>
                        </a:rPr>
                        <a:t>Modifíquese el artículo 27 del R-LSST. </a:t>
                      </a:r>
                      <a:br>
                        <a:rPr lang="es-PE" sz="1800" b="1" dirty="0">
                          <a:effectLst/>
                          <a:latin typeface="+mj-lt"/>
                          <a:ea typeface="Calibri" panose="020F0502020204030204" pitchFamily="34" charset="0"/>
                          <a:cs typeface="Times New Roman" panose="02020603050405020304" pitchFamily="18" charset="0"/>
                        </a:rPr>
                      </a:br>
                      <a:r>
                        <a:rPr lang="es-PE" sz="1800" b="1" dirty="0">
                          <a:solidFill>
                            <a:srgbClr val="00B050"/>
                          </a:solidFill>
                          <a:effectLst/>
                          <a:latin typeface="+mj-lt"/>
                          <a:ea typeface="Calibri" panose="020F0502020204030204" pitchFamily="34" charset="0"/>
                          <a:cs typeface="Times New Roman" panose="02020603050405020304" pitchFamily="18" charset="0"/>
                        </a:rPr>
                        <a:t>Complementariamente, se aplica el art. 7° del D. Leg 1499.</a:t>
                      </a:r>
                      <a:endParaRPr lang="en-US" sz="1800" b="1" dirty="0">
                        <a:solidFill>
                          <a:srgbClr val="00B050"/>
                        </a:solidFill>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800" dirty="0">
                          <a:effectLst/>
                          <a:latin typeface="+mj-lt"/>
                          <a:ea typeface="Calibri" panose="020F0502020204030204" pitchFamily="34" charset="0"/>
                          <a:cs typeface="Times New Roman" panose="02020603050405020304" pitchFamily="18" charset="0"/>
                        </a:rPr>
                        <a:t>Las capacitaciones deben ser </a:t>
                      </a:r>
                      <a:r>
                        <a:rPr lang="es-PE" sz="1800" b="1" u="sng" dirty="0">
                          <a:effectLst/>
                          <a:latin typeface="+mj-lt"/>
                          <a:ea typeface="Calibri" panose="020F0502020204030204" pitchFamily="34" charset="0"/>
                          <a:cs typeface="Times New Roman" panose="02020603050405020304" pitchFamily="18" charset="0"/>
                        </a:rPr>
                        <a:t>presenciales</a:t>
                      </a:r>
                      <a:r>
                        <a:rPr lang="es-PE" sz="1800" dirty="0">
                          <a:effectLst/>
                          <a:latin typeface="+mj-lt"/>
                          <a:ea typeface="Calibri" panose="020F0502020204030204" pitchFamily="34" charset="0"/>
                          <a:cs typeface="Times New Roman" panose="02020603050405020304" pitchFamily="18" charset="0"/>
                        </a:rPr>
                        <a:t> atendiendo a los temas dispuestos en el plan anual de capacitaciones aprobado por el Comité de Seguridad y Salud en el Trabajo.</a:t>
                      </a:r>
                    </a:p>
                    <a:p>
                      <a:pPr algn="just">
                        <a:lnSpc>
                          <a:spcPct val="107000"/>
                        </a:lnSpc>
                        <a:spcAft>
                          <a:spcPts val="0"/>
                        </a:spcAft>
                      </a:pPr>
                      <a:r>
                        <a:rPr lang="es-PE" sz="1800" b="1" dirty="0">
                          <a:solidFill>
                            <a:srgbClr val="00B050"/>
                          </a:solidFill>
                          <a:effectLst/>
                          <a:latin typeface="+mj-lt"/>
                          <a:ea typeface="Calibri" panose="020F0502020204030204" pitchFamily="34" charset="0"/>
                          <a:cs typeface="Times New Roman" panose="02020603050405020304" pitchFamily="18" charset="0"/>
                        </a:rPr>
                        <a:t>Durante la Emergencia Sanitaria </a:t>
                      </a:r>
                      <a:r>
                        <a:rPr lang="es-PE" sz="1800" b="1" u="sng" dirty="0">
                          <a:solidFill>
                            <a:srgbClr val="00B050"/>
                          </a:solidFill>
                          <a:effectLst/>
                          <a:latin typeface="+mj-lt"/>
                          <a:ea typeface="Calibri" panose="020F0502020204030204" pitchFamily="34" charset="0"/>
                          <a:cs typeface="Times New Roman" panose="02020603050405020304" pitchFamily="18" charset="0"/>
                        </a:rPr>
                        <a:t>ya no serán presenciales</a:t>
                      </a:r>
                      <a:r>
                        <a:rPr lang="es-PE" sz="1800" b="1" dirty="0">
                          <a:solidFill>
                            <a:srgbClr val="00B050"/>
                          </a:solidFill>
                          <a:effectLst/>
                          <a:latin typeface="+mj-lt"/>
                          <a:ea typeface="Calibri" panose="020F0502020204030204" pitchFamily="34" charset="0"/>
                          <a:cs typeface="Times New Roman" panose="02020603050405020304" pitchFamily="18" charset="0"/>
                        </a:rPr>
                        <a:t> </a:t>
                      </a:r>
                      <a:endParaRPr lang="en-US" sz="1800" b="1" dirty="0">
                        <a:solidFill>
                          <a:srgbClr val="00B050"/>
                        </a:solidFill>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75997"/>
                  </a:ext>
                </a:extLst>
              </a:tr>
              <a:tr h="970073">
                <a:tc>
                  <a:txBody>
                    <a:bodyPr/>
                    <a:lstStyle/>
                    <a:p>
                      <a:pPr algn="ctr">
                        <a:lnSpc>
                          <a:spcPct val="107000"/>
                        </a:lnSpc>
                        <a:spcAft>
                          <a:spcPts val="0"/>
                        </a:spcAft>
                      </a:pPr>
                      <a:endParaRPr lang="en-US" sz="18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PE" sz="1800" b="1" dirty="0">
                          <a:effectLst/>
                          <a:latin typeface="+mj-lt"/>
                          <a:ea typeface="Calibri" panose="020F0502020204030204" pitchFamily="34" charset="0"/>
                          <a:cs typeface="Times New Roman" panose="02020603050405020304" pitchFamily="18" charset="0"/>
                        </a:rPr>
                        <a:t>Modifíquese el numeral 13.3 del artículo 13 del R-LGIT.</a:t>
                      </a:r>
                      <a:endParaRPr lang="en-US" sz="1800" b="1" dirty="0">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800" dirty="0">
                          <a:effectLst/>
                          <a:latin typeface="+mj-lt"/>
                          <a:ea typeface="Times New Roman" panose="02020603050405020304" pitchFamily="18" charset="0"/>
                          <a:cs typeface="Times New Roman" panose="02020603050405020304" pitchFamily="18" charset="0"/>
                        </a:rPr>
                        <a:t>En el caso de </a:t>
                      </a:r>
                      <a:r>
                        <a:rPr lang="es-ES" sz="1800" b="1" dirty="0">
                          <a:solidFill>
                            <a:srgbClr val="C00000"/>
                          </a:solidFill>
                          <a:effectLst/>
                          <a:latin typeface="+mj-lt"/>
                          <a:ea typeface="Times New Roman" panose="02020603050405020304" pitchFamily="18" charset="0"/>
                          <a:cs typeface="Times New Roman" panose="02020603050405020304" pitchFamily="18" charset="0"/>
                        </a:rPr>
                        <a:t>accidente de trabajo seguido de muerte del trabajador</a:t>
                      </a:r>
                      <a:r>
                        <a:rPr lang="es-ES" sz="1800" dirty="0">
                          <a:effectLst/>
                          <a:latin typeface="+mj-lt"/>
                          <a:ea typeface="Times New Roman" panose="02020603050405020304" pitchFamily="18" charset="0"/>
                          <a:cs typeface="Times New Roman" panose="02020603050405020304" pitchFamily="18" charset="0"/>
                        </a:rPr>
                        <a:t>, las actuaciones de investigación o comprobatorias deben culminar en </a:t>
                      </a:r>
                      <a:r>
                        <a:rPr lang="es-ES" sz="1800" b="1" u="sng" dirty="0">
                          <a:effectLst/>
                          <a:latin typeface="+mj-lt"/>
                          <a:ea typeface="Times New Roman" panose="02020603050405020304" pitchFamily="18" charset="0"/>
                          <a:cs typeface="Times New Roman" panose="02020603050405020304" pitchFamily="18" charset="0"/>
                        </a:rPr>
                        <a:t>un plazo máximo de diez (10) días hábiles</a:t>
                      </a:r>
                      <a:r>
                        <a:rPr lang="es-ES" sz="1800" dirty="0">
                          <a:effectLst/>
                          <a:latin typeface="+mj-lt"/>
                          <a:ea typeface="Times New Roman" panose="02020603050405020304" pitchFamily="18" charset="0"/>
                          <a:cs typeface="Times New Roman" panose="02020603050405020304" pitchFamily="18" charset="0"/>
                        </a:rPr>
                        <a:t>, prorrogables por única vez hasta por el mismo plazo.</a:t>
                      </a:r>
                      <a:endParaRPr lang="en-US" sz="1800" dirty="0">
                        <a:effectLst/>
                        <a:latin typeface="+mj-lt"/>
                        <a:ea typeface="Times New Roman" panose="02020603050405020304" pitchFamily="18"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379965"/>
                  </a:ext>
                </a:extLst>
              </a:tr>
              <a:tr h="1465377">
                <a:tc>
                  <a:txBody>
                    <a:bodyPr/>
                    <a:lstStyle/>
                    <a:p>
                      <a:pPr algn="ctr">
                        <a:lnSpc>
                          <a:spcPct val="107000"/>
                        </a:lnSpc>
                        <a:spcAft>
                          <a:spcPts val="0"/>
                        </a:spcAft>
                      </a:pPr>
                      <a:r>
                        <a:rPr lang="es-PE"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PE" sz="1800" b="1" dirty="0">
                          <a:effectLst/>
                          <a:latin typeface="+mj-lt"/>
                          <a:ea typeface="Calibri" panose="020F0502020204030204" pitchFamily="34" charset="0"/>
                          <a:cs typeface="Times New Roman" panose="02020603050405020304" pitchFamily="18" charset="0"/>
                        </a:rPr>
                        <a:t>Modifíquese el artículo 3 del Decreto Supremo N° 007-2017-TR, Decreto Supremo que modifica el R-LGIT.</a:t>
                      </a:r>
                      <a:endParaRPr lang="en-US" sz="1800" b="1" dirty="0">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800" b="1" dirty="0">
                          <a:solidFill>
                            <a:srgbClr val="000000"/>
                          </a:solidFill>
                          <a:effectLst/>
                          <a:latin typeface="+mj-lt"/>
                          <a:ea typeface="Times New Roman" panose="02020603050405020304" pitchFamily="18" charset="0"/>
                          <a:cs typeface="Times New Roman" panose="02020603050405020304" pitchFamily="18" charset="0"/>
                        </a:rPr>
                        <a:t>Artículo 3.- Prohibición de duplicidad de inspecciones.</a:t>
                      </a:r>
                    </a:p>
                    <a:p>
                      <a:pPr algn="just"/>
                      <a:r>
                        <a:rPr lang="es-ES" sz="1800" dirty="0">
                          <a:solidFill>
                            <a:srgbClr val="000000"/>
                          </a:solidFill>
                          <a:effectLst/>
                          <a:latin typeface="+mj-lt"/>
                          <a:ea typeface="Times New Roman" panose="02020603050405020304" pitchFamily="18" charset="0"/>
                          <a:cs typeface="Times New Roman" panose="02020603050405020304" pitchFamily="18" charset="0"/>
                        </a:rPr>
                        <a:t>Esta disposición no es de aplicación cuando se trate de inspecciones en materia de </a:t>
                      </a:r>
                      <a:r>
                        <a:rPr lang="es-ES" sz="1800" b="1" u="sng" dirty="0">
                          <a:solidFill>
                            <a:srgbClr val="C00000"/>
                          </a:solidFill>
                          <a:effectLst/>
                          <a:latin typeface="+mj-lt"/>
                          <a:ea typeface="Times New Roman" panose="02020603050405020304" pitchFamily="18" charset="0"/>
                          <a:cs typeface="Times New Roman" panose="02020603050405020304" pitchFamily="18" charset="0"/>
                        </a:rPr>
                        <a:t>seguridad y salud en el trabajo</a:t>
                      </a:r>
                      <a:r>
                        <a:rPr lang="es-ES" sz="1800" b="1" u="sng" dirty="0">
                          <a:solidFill>
                            <a:srgbClr val="000000"/>
                          </a:solidFill>
                          <a:effectLst/>
                          <a:latin typeface="+mj-lt"/>
                          <a:ea typeface="Times New Roman" panose="02020603050405020304" pitchFamily="18" charset="0"/>
                          <a:cs typeface="Times New Roman" panose="02020603050405020304" pitchFamily="18" charset="0"/>
                        </a:rPr>
                        <a:t>, derechos fundamentales laborales y registro de trabajadores en planilla</a:t>
                      </a:r>
                      <a:r>
                        <a:rPr lang="es-ES" sz="1800" dirty="0">
                          <a:solidFill>
                            <a:srgbClr val="000000"/>
                          </a:solidFill>
                          <a:effectLst/>
                          <a:latin typeface="+mj-lt"/>
                          <a:ea typeface="Times New Roman" panose="02020603050405020304" pitchFamily="18" charset="0"/>
                          <a:cs typeface="Times New Roman" panose="02020603050405020304" pitchFamily="18" charset="0"/>
                        </a:rPr>
                        <a:t>; así como en los casos de denuncia sobre incumplimientos de obligaciones sociolaborales.</a:t>
                      </a:r>
                      <a:endParaRPr lang="en-US" sz="1800" dirty="0">
                        <a:effectLst/>
                        <a:latin typeface="+mj-lt"/>
                        <a:ea typeface="Times New Roman" panose="02020603050405020304" pitchFamily="18"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982464"/>
                  </a:ext>
                </a:extLst>
              </a:tr>
            </a:tbl>
          </a:graphicData>
        </a:graphic>
      </p:graphicFrame>
    </p:spTree>
    <p:extLst>
      <p:ext uri="{BB962C8B-B14F-4D97-AF65-F5344CB8AC3E}">
        <p14:creationId xmlns:p14="http://schemas.microsoft.com/office/powerpoint/2010/main" val="1436310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41606D41-4D26-4567-ADBB-38B24FC4231D}"/>
              </a:ext>
            </a:extLst>
          </p:cNvPr>
          <p:cNvGraphicFramePr>
            <a:graphicFrameLocks noGrp="1"/>
          </p:cNvGraphicFramePr>
          <p:nvPr/>
        </p:nvGraphicFramePr>
        <p:xfrm>
          <a:off x="377588" y="606817"/>
          <a:ext cx="11436824" cy="5866108"/>
        </p:xfrm>
        <a:graphic>
          <a:graphicData uri="http://schemas.openxmlformats.org/drawingml/2006/table">
            <a:tbl>
              <a:tblPr firstRow="1" firstCol="1" bandRow="1"/>
              <a:tblGrid>
                <a:gridCol w="3655866">
                  <a:extLst>
                    <a:ext uri="{9D8B030D-6E8A-4147-A177-3AD203B41FA5}">
                      <a16:colId xmlns:a16="http://schemas.microsoft.com/office/drawing/2014/main" val="1184539375"/>
                    </a:ext>
                  </a:extLst>
                </a:gridCol>
                <a:gridCol w="7780958">
                  <a:extLst>
                    <a:ext uri="{9D8B030D-6E8A-4147-A177-3AD203B41FA5}">
                      <a16:colId xmlns:a16="http://schemas.microsoft.com/office/drawing/2014/main" val="3885754256"/>
                    </a:ext>
                  </a:extLst>
                </a:gridCol>
              </a:tblGrid>
              <a:tr h="216968">
                <a:tc gridSpan="2">
                  <a:txBody>
                    <a:bodyPr/>
                    <a:lstStyle/>
                    <a:p>
                      <a:pPr algn="ctr">
                        <a:lnSpc>
                          <a:spcPct val="107000"/>
                        </a:lnSpc>
                        <a:spcAft>
                          <a:spcPts val="0"/>
                        </a:spcAft>
                      </a:pPr>
                      <a:r>
                        <a:rPr lang="es-PE" sz="2400" b="1" dirty="0">
                          <a:solidFill>
                            <a:schemeClr val="tx1"/>
                          </a:solidFill>
                          <a:effectLst/>
                          <a:latin typeface="+mj-lt"/>
                          <a:ea typeface="Calibri" panose="020F0502020204030204" pitchFamily="34" charset="0"/>
                          <a:cs typeface="Times New Roman" panose="02020603050405020304" pitchFamily="18" charset="0"/>
                        </a:rPr>
                        <a:t>Decreto de Urgencia N° 044-2019</a:t>
                      </a:r>
                      <a:endParaRPr lang="en-US" sz="2400" dirty="0">
                        <a:solidFill>
                          <a:schemeClr val="tx1"/>
                        </a:solidFill>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3151942770"/>
                  </a:ext>
                </a:extLst>
              </a:tr>
              <a:tr h="186006">
                <a:tc>
                  <a:txBody>
                    <a:bodyPr/>
                    <a:lstStyle/>
                    <a:p>
                      <a:pPr algn="ctr">
                        <a:lnSpc>
                          <a:spcPct val="107000"/>
                        </a:lnSpc>
                        <a:spcAft>
                          <a:spcPts val="0"/>
                        </a:spcAft>
                      </a:pPr>
                      <a:r>
                        <a:rPr lang="es-PE" sz="1800" b="1" dirty="0">
                          <a:solidFill>
                            <a:schemeClr val="bg1"/>
                          </a:solidFill>
                          <a:effectLst/>
                          <a:latin typeface="+mj-lt"/>
                          <a:ea typeface="Calibri" panose="020F0502020204030204" pitchFamily="34" charset="0"/>
                          <a:cs typeface="Times New Roman" panose="02020603050405020304" pitchFamily="18" charset="0"/>
                        </a:rPr>
                        <a:t>Artículo Modificado</a:t>
                      </a:r>
                      <a:endParaRPr lang="en-US" sz="1800" dirty="0">
                        <a:solidFill>
                          <a:schemeClr val="bg1"/>
                        </a:solidFill>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07000"/>
                        </a:lnSpc>
                        <a:spcAft>
                          <a:spcPts val="0"/>
                        </a:spcAft>
                      </a:pPr>
                      <a:r>
                        <a:rPr lang="es-PE" sz="2400" b="1" dirty="0">
                          <a:solidFill>
                            <a:schemeClr val="bg1"/>
                          </a:solidFill>
                          <a:effectLst/>
                          <a:latin typeface="+mj-lt"/>
                          <a:ea typeface="Calibri" panose="020F0502020204030204" pitchFamily="34" charset="0"/>
                          <a:cs typeface="Times New Roman" panose="02020603050405020304" pitchFamily="18" charset="0"/>
                        </a:rPr>
                        <a:t>Novedad</a:t>
                      </a:r>
                      <a:endParaRPr lang="en-US" sz="2400" dirty="0">
                        <a:solidFill>
                          <a:schemeClr val="bg1"/>
                        </a:solidFill>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814875565"/>
                  </a:ext>
                </a:extLst>
              </a:tr>
              <a:tr h="968606">
                <a:tc>
                  <a:txBody>
                    <a:bodyPr/>
                    <a:lstStyle/>
                    <a:p>
                      <a:pPr algn="ctr">
                        <a:lnSpc>
                          <a:spcPct val="107000"/>
                        </a:lnSpc>
                        <a:spcAft>
                          <a:spcPts val="0"/>
                        </a:spcAft>
                      </a:pPr>
                      <a:r>
                        <a:rPr lang="es-PE"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PE" sz="1800" b="1" dirty="0">
                          <a:effectLst/>
                          <a:latin typeface="+mj-lt"/>
                          <a:ea typeface="Calibri" panose="020F0502020204030204" pitchFamily="34" charset="0"/>
                          <a:cs typeface="Times New Roman" panose="02020603050405020304" pitchFamily="18" charset="0"/>
                        </a:rPr>
                        <a:t>Modifíquese el numeral 5.6 del artículo 5 de la LGIT</a:t>
                      </a:r>
                      <a:endParaRPr lang="en-US" sz="1800" b="1" dirty="0">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s-ES" sz="1800" dirty="0">
                          <a:solidFill>
                            <a:srgbClr val="000000"/>
                          </a:solidFill>
                          <a:effectLst/>
                          <a:latin typeface="+mj-lt"/>
                          <a:ea typeface="Times New Roman" panose="02020603050405020304" pitchFamily="18" charset="0"/>
                          <a:cs typeface="Times New Roman" panose="02020603050405020304" pitchFamily="18" charset="0"/>
                        </a:rPr>
                        <a:t>5.6 Ordenar el </a:t>
                      </a:r>
                      <a:r>
                        <a:rPr lang="es-ES" sz="1800" b="1" u="sng" dirty="0">
                          <a:solidFill>
                            <a:srgbClr val="000000"/>
                          </a:solidFill>
                          <a:effectLst/>
                          <a:latin typeface="+mj-lt"/>
                          <a:ea typeface="Times New Roman" panose="02020603050405020304" pitchFamily="18" charset="0"/>
                          <a:cs typeface="Times New Roman" panose="02020603050405020304" pitchFamily="18" charset="0"/>
                        </a:rPr>
                        <a:t>cierre temporal del área de una unidad económica o una unidad económica</a:t>
                      </a:r>
                      <a:r>
                        <a:rPr lang="es-ES" sz="1800" dirty="0">
                          <a:solidFill>
                            <a:srgbClr val="000000"/>
                          </a:solidFill>
                          <a:effectLst/>
                          <a:latin typeface="+mj-lt"/>
                          <a:ea typeface="Times New Roman" panose="02020603050405020304" pitchFamily="18" charset="0"/>
                          <a:cs typeface="Times New Roman" panose="02020603050405020304" pitchFamily="18" charset="0"/>
                        </a:rPr>
                        <a:t>, la paralización y/o la prohibición inmediata de trabajos o tareas por inobservancia de la normativa en materia de seguridad y salud en el trabajo.</a:t>
                      </a:r>
                      <a:endParaRPr lang="en-US" sz="1800" dirty="0">
                        <a:effectLst/>
                        <a:latin typeface="+mj-lt"/>
                        <a:ea typeface="Times New Roman" panose="02020603050405020304" pitchFamily="18"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742191"/>
                  </a:ext>
                </a:extLst>
              </a:tr>
              <a:tr h="1790888">
                <a:tc>
                  <a:txBody>
                    <a:bodyPr/>
                    <a:lstStyle/>
                    <a:p>
                      <a:pPr algn="ctr">
                        <a:lnSpc>
                          <a:spcPct val="107000"/>
                        </a:lnSpc>
                        <a:spcAft>
                          <a:spcPts val="0"/>
                        </a:spcAft>
                      </a:pPr>
                      <a:r>
                        <a:rPr lang="es-PE"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PE"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PE"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PE"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PE" sz="1800" dirty="0">
                          <a:effectLst/>
                          <a:latin typeface="+mj-lt"/>
                          <a:ea typeface="Calibri" panose="020F0502020204030204" pitchFamily="34" charset="0"/>
                          <a:cs typeface="Times New Roman" panose="02020603050405020304" pitchFamily="18" charset="0"/>
                        </a:rPr>
                        <a:t> </a:t>
                      </a:r>
                      <a:endParaRPr lang="en-US" sz="1800" dirty="0">
                        <a:effectLst/>
                        <a:latin typeface="+mj-lt"/>
                        <a:ea typeface="Calibri" panose="020F0502020204030204" pitchFamily="34" charset="0"/>
                        <a:cs typeface="Times New Roman" panose="02020603050405020304" pitchFamily="18" charset="0"/>
                      </a:endParaRPr>
                    </a:p>
                    <a:p>
                      <a:pPr algn="ctr">
                        <a:lnSpc>
                          <a:spcPct val="107000"/>
                        </a:lnSpc>
                        <a:spcAft>
                          <a:spcPts val="0"/>
                        </a:spcAft>
                      </a:pPr>
                      <a:r>
                        <a:rPr lang="es-PE" sz="1800" b="1" dirty="0">
                          <a:effectLst/>
                          <a:latin typeface="+mj-lt"/>
                          <a:ea typeface="Calibri" panose="020F0502020204030204" pitchFamily="34" charset="0"/>
                          <a:cs typeface="Times New Roman" panose="02020603050405020304" pitchFamily="18" charset="0"/>
                        </a:rPr>
                        <a:t>Artículo incorporado a la LGIT</a:t>
                      </a:r>
                    </a:p>
                    <a:p>
                      <a:pPr algn="ctr">
                        <a:lnSpc>
                          <a:spcPct val="107000"/>
                        </a:lnSpc>
                        <a:spcAft>
                          <a:spcPts val="0"/>
                        </a:spcAft>
                      </a:pPr>
                      <a:r>
                        <a:rPr lang="es-PE" sz="1800" b="1" u="sng" dirty="0">
                          <a:solidFill>
                            <a:srgbClr val="00B050"/>
                          </a:solidFill>
                          <a:effectLst/>
                          <a:latin typeface="+mj-lt"/>
                          <a:ea typeface="Calibri" panose="020F0502020204030204" pitchFamily="34" charset="0"/>
                          <a:cs typeface="Times New Roman" panose="02020603050405020304" pitchFamily="18" charset="0"/>
                        </a:rPr>
                        <a:t>Inédito</a:t>
                      </a:r>
                      <a:r>
                        <a:rPr lang="es-PE" sz="1800" b="1" dirty="0">
                          <a:solidFill>
                            <a:srgbClr val="00B050"/>
                          </a:solidFill>
                          <a:effectLst/>
                          <a:latin typeface="+mj-lt"/>
                          <a:ea typeface="Calibri" panose="020F0502020204030204" pitchFamily="34" charset="0"/>
                          <a:cs typeface="Times New Roman" panose="02020603050405020304" pitchFamily="18" charset="0"/>
                        </a:rPr>
                        <a:t>: “cierre” como sanción laboral</a:t>
                      </a:r>
                      <a:endParaRPr lang="en-US" sz="1800" b="1" dirty="0">
                        <a:solidFill>
                          <a:srgbClr val="00B050"/>
                        </a:solidFill>
                        <a:effectLst/>
                        <a:latin typeface="+mj-lt"/>
                        <a:ea typeface="Calibri" panose="020F0502020204030204" pitchFamily="34"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r>
                        <a:rPr lang="es-ES" sz="1800" b="1" dirty="0">
                          <a:solidFill>
                            <a:srgbClr val="000000"/>
                          </a:solidFill>
                          <a:effectLst/>
                          <a:latin typeface="+mj-lt"/>
                          <a:ea typeface="Times New Roman" panose="02020603050405020304" pitchFamily="18" charset="0"/>
                          <a:cs typeface="Times New Roman" panose="02020603050405020304" pitchFamily="18" charset="0"/>
                        </a:rPr>
                        <a:t>Artículo 39-A.-Sanción de cierre temporal del área de una unidad económica o una unidad económica</a:t>
                      </a:r>
                      <a:r>
                        <a:rPr lang="es-ES" sz="1800" dirty="0">
                          <a:solidFill>
                            <a:srgbClr val="000000"/>
                          </a:solidFill>
                          <a:effectLst/>
                          <a:latin typeface="+mj-lt"/>
                          <a:ea typeface="Times New Roman" panose="02020603050405020304" pitchFamily="18" charset="0"/>
                          <a:cs typeface="Times New Roman" panose="02020603050405020304" pitchFamily="18" charset="0"/>
                        </a:rPr>
                        <a:t>.</a:t>
                      </a:r>
                      <a:endParaRPr lang="en-US" sz="1800" dirty="0">
                        <a:effectLst/>
                        <a:latin typeface="+mj-lt"/>
                        <a:ea typeface="Times New Roman" panose="02020603050405020304" pitchFamily="18" charset="0"/>
                        <a:cs typeface="Times New Roman" panose="02020603050405020304" pitchFamily="18" charset="0"/>
                      </a:endParaRPr>
                    </a:p>
                    <a:p>
                      <a:pPr algn="just"/>
                      <a:endParaRPr lang="es-ES" sz="1800" dirty="0">
                        <a:solidFill>
                          <a:srgbClr val="000000"/>
                        </a:solidFill>
                        <a:effectLst/>
                        <a:latin typeface="+mj-lt"/>
                        <a:ea typeface="Times New Roman" panose="02020603050405020304" pitchFamily="18" charset="0"/>
                        <a:cs typeface="Times New Roman" panose="02020603050405020304" pitchFamily="18" charset="0"/>
                      </a:endParaRPr>
                    </a:p>
                    <a:p>
                      <a:pPr algn="just"/>
                      <a:r>
                        <a:rPr lang="es-ES" sz="1800" dirty="0">
                          <a:solidFill>
                            <a:srgbClr val="000000"/>
                          </a:solidFill>
                          <a:effectLst/>
                          <a:latin typeface="+mj-lt"/>
                          <a:ea typeface="Times New Roman" panose="02020603050405020304" pitchFamily="18" charset="0"/>
                          <a:cs typeface="Times New Roman" panose="02020603050405020304" pitchFamily="18" charset="0"/>
                        </a:rPr>
                        <a:t>La sanción de cierre temporal comprende el área de la unidad económica o la unidad económica en la que se produjo la infracción en materia de seguridad y salud en el trabajo y tiene una duración que no supera los treinta (30) días calendarios. </a:t>
                      </a:r>
                      <a:endParaRPr lang="en-US" sz="1800" dirty="0">
                        <a:effectLst/>
                        <a:latin typeface="+mj-lt"/>
                        <a:ea typeface="Times New Roman" panose="02020603050405020304" pitchFamily="18" charset="0"/>
                        <a:cs typeface="Times New Roman" panose="02020603050405020304" pitchFamily="18" charset="0"/>
                      </a:endParaRPr>
                    </a:p>
                    <a:p>
                      <a:pPr algn="just"/>
                      <a:endParaRPr lang="es-ES" sz="1800" dirty="0">
                        <a:solidFill>
                          <a:srgbClr val="000000"/>
                        </a:solidFill>
                        <a:effectLst/>
                        <a:latin typeface="+mj-lt"/>
                        <a:ea typeface="Times New Roman" panose="02020603050405020304" pitchFamily="18" charset="0"/>
                        <a:cs typeface="Times New Roman" panose="02020603050405020304" pitchFamily="18" charset="0"/>
                      </a:endParaRPr>
                    </a:p>
                    <a:p>
                      <a:pPr algn="just"/>
                      <a:r>
                        <a:rPr lang="es-ES" sz="1800" dirty="0">
                          <a:solidFill>
                            <a:srgbClr val="000000"/>
                          </a:solidFill>
                          <a:effectLst/>
                          <a:latin typeface="+mj-lt"/>
                          <a:ea typeface="Times New Roman" panose="02020603050405020304" pitchFamily="18" charset="0"/>
                          <a:cs typeface="Times New Roman" panose="02020603050405020304" pitchFamily="18" charset="0"/>
                        </a:rPr>
                        <a:t>Esta sanción no libera al sujeto inspeccionado del pago de las remuneraciones y beneficios sociales que corresponden a sus trabajadores durante los días de aplicación de la sanción, ni de computar dichos días como efectivamente laborados para todos los efectos legales que correspondan.</a:t>
                      </a:r>
                      <a:endParaRPr lang="en-US" sz="1800" dirty="0">
                        <a:effectLst/>
                        <a:latin typeface="+mj-lt"/>
                        <a:ea typeface="Times New Roman" panose="02020603050405020304" pitchFamily="18" charset="0"/>
                        <a:cs typeface="Times New Roman" panose="02020603050405020304" pitchFamily="18" charset="0"/>
                      </a:endParaRPr>
                    </a:p>
                    <a:p>
                      <a:pPr algn="just"/>
                      <a:endParaRPr lang="es-ES" sz="1800" dirty="0">
                        <a:solidFill>
                          <a:srgbClr val="000000"/>
                        </a:solidFill>
                        <a:effectLst/>
                        <a:latin typeface="+mj-lt"/>
                        <a:ea typeface="Times New Roman" panose="02020603050405020304" pitchFamily="18" charset="0"/>
                        <a:cs typeface="Times New Roman" panose="02020603050405020304" pitchFamily="18" charset="0"/>
                      </a:endParaRPr>
                    </a:p>
                    <a:p>
                      <a:pPr algn="just"/>
                      <a:r>
                        <a:rPr lang="es-ES" sz="1800" dirty="0">
                          <a:solidFill>
                            <a:srgbClr val="000000"/>
                          </a:solidFill>
                          <a:effectLst/>
                          <a:latin typeface="+mj-lt"/>
                          <a:ea typeface="Times New Roman" panose="02020603050405020304" pitchFamily="18" charset="0"/>
                          <a:cs typeface="Times New Roman" panose="02020603050405020304" pitchFamily="18" charset="0"/>
                        </a:rPr>
                        <a:t>Durante el cierre temporal por sanción, el empleador no se encuentra facultado a otorgar vacaciones a los trabajadores</a:t>
                      </a:r>
                      <a:endParaRPr lang="en-US" sz="1800" dirty="0">
                        <a:effectLst/>
                        <a:latin typeface="+mj-lt"/>
                        <a:ea typeface="Times New Roman" panose="02020603050405020304" pitchFamily="18" charset="0"/>
                        <a:cs typeface="Times New Roman" panose="02020603050405020304" pitchFamily="18" charset="0"/>
                      </a:endParaRPr>
                    </a:p>
                  </a:txBody>
                  <a:tcPr marL="58846" marR="588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5199392"/>
                  </a:ext>
                </a:extLst>
              </a:tr>
            </a:tbl>
          </a:graphicData>
        </a:graphic>
      </p:graphicFrame>
    </p:spTree>
    <p:extLst>
      <p:ext uri="{BB962C8B-B14F-4D97-AF65-F5344CB8AC3E}">
        <p14:creationId xmlns:p14="http://schemas.microsoft.com/office/powerpoint/2010/main" val="375656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87197" y="857177"/>
            <a:ext cx="7859216" cy="896937"/>
          </a:xfrm>
        </p:spPr>
        <p:txBody>
          <a:bodyPr/>
          <a:lstStyle/>
          <a:p>
            <a:pPr algn="ctr"/>
            <a:r>
              <a:rPr lang="es-ES" sz="2800" b="1" dirty="0">
                <a:solidFill>
                  <a:srgbClr val="002060"/>
                </a:solidFill>
                <a:latin typeface="Calibri Light" panose="020F0302020204030204" pitchFamily="34" charset="0"/>
                <a:cs typeface="Calibri Light" panose="020F0302020204030204" pitchFamily="34" charset="0"/>
              </a:rPr>
              <a:t>¿Qué hechos son considerados como infracciones </a:t>
            </a:r>
            <a:r>
              <a:rPr lang="es-ES" sz="2800" u="sng" dirty="0">
                <a:solidFill>
                  <a:srgbClr val="C00000"/>
                </a:solidFill>
                <a:latin typeface="Calibri Light" panose="020F0302020204030204" pitchFamily="34" charset="0"/>
                <a:cs typeface="Calibri Light" panose="020F0302020204030204" pitchFamily="34" charset="0"/>
              </a:rPr>
              <a:t>graves</a:t>
            </a:r>
            <a:r>
              <a:rPr lang="es-ES" sz="2800" b="1" dirty="0">
                <a:solidFill>
                  <a:prstClr val="black"/>
                </a:solidFill>
                <a:latin typeface="Calibri Light" panose="020F0302020204030204" pitchFamily="34" charset="0"/>
                <a:cs typeface="Calibri Light" panose="020F0302020204030204" pitchFamily="34" charset="0"/>
              </a:rPr>
              <a:t> </a:t>
            </a:r>
            <a:r>
              <a:rPr lang="es-ES" sz="2800" b="1" dirty="0">
                <a:solidFill>
                  <a:srgbClr val="002060"/>
                </a:solidFill>
                <a:latin typeface="Calibri Light" panose="020F0302020204030204" pitchFamily="34" charset="0"/>
                <a:cs typeface="Calibri Light" panose="020F0302020204030204" pitchFamily="34" charset="0"/>
              </a:rPr>
              <a:t>en materia de </a:t>
            </a:r>
            <a:r>
              <a:rPr lang="es-ES" sz="2800" u="sng" dirty="0">
                <a:solidFill>
                  <a:srgbClr val="C00000"/>
                </a:solidFill>
                <a:latin typeface="Calibri Light" panose="020F0302020204030204" pitchFamily="34" charset="0"/>
                <a:cs typeface="Calibri Light" panose="020F0302020204030204" pitchFamily="34" charset="0"/>
              </a:rPr>
              <a:t>relaciones laborales</a:t>
            </a:r>
            <a:r>
              <a:rPr lang="es-ES" sz="2800" b="1" dirty="0">
                <a:solidFill>
                  <a:prstClr val="black"/>
                </a:solidFill>
                <a:latin typeface="Calibri Light" panose="020F0302020204030204" pitchFamily="34" charset="0"/>
                <a:cs typeface="Calibri Light" panose="020F0302020204030204" pitchFamily="34" charset="0"/>
              </a:rPr>
              <a:t>? </a:t>
            </a:r>
            <a:endParaRPr lang="es-ES_tradnl" sz="2800" b="1" dirty="0">
              <a:latin typeface="Calibri Light" panose="020F0302020204030204" pitchFamily="34" charset="0"/>
              <a:cs typeface="Calibri Light" panose="020F0302020204030204" pitchFamily="34" charset="0"/>
            </a:endParaRPr>
          </a:p>
        </p:txBody>
      </p:sp>
      <p:sp>
        <p:nvSpPr>
          <p:cNvPr id="43010" name="Rectangle 3"/>
          <p:cNvSpPr>
            <a:spLocks noGrp="1" noChangeArrowheads="1"/>
          </p:cNvSpPr>
          <p:nvPr>
            <p:ph type="body" idx="1"/>
          </p:nvPr>
        </p:nvSpPr>
        <p:spPr>
          <a:xfrm>
            <a:off x="1569717" y="2565594"/>
            <a:ext cx="8682182" cy="3850247"/>
          </a:xfrm>
        </p:spPr>
        <p:txBody>
          <a:bodyPr/>
          <a:lstStyle/>
          <a:p>
            <a:pPr algn="just">
              <a:buFont typeface="Wingdings" panose="05000000000000000000" pitchFamily="2" charset="2"/>
              <a:buChar char="§"/>
              <a:tabLst>
                <a:tab pos="373063" algn="l"/>
              </a:tabLst>
            </a:pPr>
            <a:r>
              <a:rPr lang="es-ES" sz="2100" dirty="0" smtClean="0"/>
              <a:t>Modificación </a:t>
            </a:r>
            <a:r>
              <a:rPr lang="es-ES" sz="2100" dirty="0"/>
              <a:t>unilateral del contrato de trabajo y de las condiciones de trabajo, en los casos en que no se encuentre facultado para ello.</a:t>
            </a:r>
          </a:p>
          <a:p>
            <a:pPr algn="just">
              <a:buFont typeface="Wingdings" panose="05000000000000000000" pitchFamily="2" charset="2"/>
              <a:buChar char="§"/>
              <a:tabLst>
                <a:tab pos="373063" algn="l"/>
              </a:tabLst>
            </a:pPr>
            <a:r>
              <a:rPr lang="es-ES" sz="2100" dirty="0"/>
              <a:t>No contratar la póliza de seguro de vida, no mantenerla vigente o no pagar oportunamente la prima, incurriéndose en una infracción </a:t>
            </a:r>
            <a:r>
              <a:rPr lang="es-ES" sz="2100" u="sng" dirty="0">
                <a:solidFill>
                  <a:srgbClr val="A40000"/>
                </a:solidFill>
              </a:rPr>
              <a:t>por cada trabajador afectado</a:t>
            </a:r>
            <a:r>
              <a:rPr lang="es-ES" sz="2100" dirty="0"/>
              <a:t>. </a:t>
            </a:r>
          </a:p>
          <a:p>
            <a:pPr algn="just">
              <a:buFont typeface="Wingdings" panose="05000000000000000000" pitchFamily="2" charset="2"/>
              <a:buChar char="§"/>
              <a:tabLst>
                <a:tab pos="373063" algn="l"/>
              </a:tabLst>
            </a:pPr>
            <a:r>
              <a:rPr lang="es-ES" sz="2100" dirty="0"/>
              <a:t>No contar con una dependencia de relaciones industriales, asistente social diplomado o con un R.I.T</a:t>
            </a:r>
            <a:r>
              <a:rPr lang="es-ES" sz="2100" dirty="0" smtClean="0"/>
              <a:t>.</a:t>
            </a:r>
          </a:p>
          <a:p>
            <a:pPr algn="just">
              <a:buFont typeface="Wingdings" panose="05000000000000000000" pitchFamily="2" charset="2"/>
              <a:buChar char="§"/>
              <a:tabLst>
                <a:tab pos="373063" algn="l"/>
              </a:tabLst>
            </a:pPr>
            <a:r>
              <a:rPr lang="es-PE" sz="2100" dirty="0">
                <a:solidFill>
                  <a:prstClr val="black"/>
                </a:solidFill>
              </a:rPr>
              <a:t>El incumplimiento de las disposiciones relacionadas con el descuento y la entrega de cuotas sindicales y contribuciones destinadas a la constitución y fomento de las cooperativas formadas por los trabajadores sindicalizados</a:t>
            </a:r>
            <a:endParaRPr lang="es-ES" sz="1600" dirty="0"/>
          </a:p>
          <a:p>
            <a:pPr marL="373063" indent="-373063" algn="just">
              <a:spcBef>
                <a:spcPct val="0"/>
              </a:spcBef>
              <a:buNone/>
              <a:tabLst>
                <a:tab pos="373063" algn="l"/>
              </a:tabLst>
            </a:pPr>
            <a:endParaRPr lang="en-US" sz="1600" dirty="0">
              <a:cs typeface="Times New Roman" pitchFamily="18" charset="0"/>
            </a:endParaRPr>
          </a:p>
        </p:txBody>
      </p:sp>
      <p:pic>
        <p:nvPicPr>
          <p:cNvPr id="4" name="Imagen 3"/>
          <p:cNvPicPr>
            <a:picLocks noChangeAspect="1"/>
          </p:cNvPicPr>
          <p:nvPr/>
        </p:nvPicPr>
        <p:blipFill>
          <a:blip r:embed="rId3"/>
          <a:stretch>
            <a:fillRect/>
          </a:stretch>
        </p:blipFill>
        <p:spPr>
          <a:xfrm>
            <a:off x="9464819" y="1202378"/>
            <a:ext cx="2109399" cy="1103472"/>
          </a:xfrm>
          <a:prstGeom prst="rect">
            <a:avLst/>
          </a:prstGeom>
        </p:spPr>
      </p:pic>
    </p:spTree>
    <p:extLst>
      <p:ext uri="{BB962C8B-B14F-4D97-AF65-F5344CB8AC3E}">
        <p14:creationId xmlns:p14="http://schemas.microsoft.com/office/powerpoint/2010/main" val="17316506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Text Box 2"/>
          <p:cNvSpPr txBox="1">
            <a:spLocks noChangeArrowheads="1"/>
          </p:cNvSpPr>
          <p:nvPr/>
        </p:nvSpPr>
        <p:spPr bwMode="auto">
          <a:xfrm>
            <a:off x="3555166" y="218066"/>
            <a:ext cx="3398349" cy="750975"/>
          </a:xfrm>
          <a:prstGeom prst="rect">
            <a:avLst/>
          </a:prstGeom>
          <a:noFill/>
          <a:ln w="9525">
            <a:noFill/>
            <a:miter lim="800000"/>
            <a:headEnd/>
            <a:tailEnd/>
          </a:ln>
          <a:effectLst/>
        </p:spPr>
        <p:txBody>
          <a:bodyPr wrap="square">
            <a:spAutoFit/>
          </a:bodyPr>
          <a:lstStyle/>
          <a:p>
            <a:pPr algn="ctr">
              <a:lnSpc>
                <a:spcPct val="90000"/>
              </a:lnSpc>
              <a:spcBef>
                <a:spcPct val="0"/>
              </a:spcBef>
              <a:spcAft>
                <a:spcPts val="600"/>
              </a:spcAft>
            </a:pPr>
            <a:r>
              <a:rPr lang="es-ES_tradnl" sz="2400" b="1" dirty="0">
                <a:solidFill>
                  <a:srgbClr val="002060"/>
                </a:solidFill>
                <a:latin typeface="+mj-lt"/>
                <a:ea typeface="+mj-ea"/>
                <a:cs typeface="Segoe UI" pitchFamily="34" charset="0"/>
              </a:rPr>
              <a:t>Póliza de Seguro de Vida</a:t>
            </a:r>
          </a:p>
          <a:p>
            <a:pPr algn="ctr">
              <a:lnSpc>
                <a:spcPct val="90000"/>
              </a:lnSpc>
              <a:spcBef>
                <a:spcPct val="0"/>
              </a:spcBef>
              <a:spcAft>
                <a:spcPts val="600"/>
              </a:spcAft>
            </a:pPr>
            <a:r>
              <a:rPr lang="es-ES_tradnl" b="1" dirty="0">
                <a:solidFill>
                  <a:srgbClr val="002060"/>
                </a:solidFill>
                <a:latin typeface="+mj-lt"/>
                <a:ea typeface="+mj-ea"/>
                <a:cs typeface="Segoe UI" pitchFamily="34" charset="0"/>
              </a:rPr>
              <a:t>(</a:t>
            </a:r>
            <a:r>
              <a:rPr lang="es-ES_tradnl" sz="1600" b="1" dirty="0">
                <a:solidFill>
                  <a:srgbClr val="002060"/>
                </a:solidFill>
                <a:latin typeface="+mj-lt"/>
                <a:ea typeface="+mj-ea"/>
                <a:cs typeface="Segoe UI" pitchFamily="34" charset="0"/>
              </a:rPr>
              <a:t>D.S. N° 009-2020-TR, 10.02.20)</a:t>
            </a:r>
            <a:endParaRPr lang="es-ES_tradnl" sz="1600" dirty="0">
              <a:solidFill>
                <a:srgbClr val="002060"/>
              </a:solidFill>
              <a:latin typeface="+mj-lt"/>
              <a:ea typeface="Segoe UI" pitchFamily="34" charset="0"/>
              <a:cs typeface="Segoe UI" pitchFamily="34" charset="0"/>
            </a:endParaRPr>
          </a:p>
        </p:txBody>
      </p:sp>
      <p:sp>
        <p:nvSpPr>
          <p:cNvPr id="5" name="4 CuadroTexto"/>
          <p:cNvSpPr txBox="1"/>
          <p:nvPr/>
        </p:nvSpPr>
        <p:spPr>
          <a:xfrm>
            <a:off x="838621" y="885941"/>
            <a:ext cx="5916983" cy="5919569"/>
          </a:xfrm>
          <a:prstGeom prst="rect">
            <a:avLst/>
          </a:prstGeom>
          <a:noFill/>
        </p:spPr>
        <p:txBody>
          <a:bodyPr wrap="square" rtlCol="0">
            <a:spAutoFit/>
          </a:bodyPr>
          <a:lstStyle/>
          <a:p>
            <a:pPr algn="just">
              <a:spcBef>
                <a:spcPts val="660"/>
              </a:spcBef>
            </a:pPr>
            <a:r>
              <a:rPr kumimoji="1" lang="es-ES_tradnl" b="1" u="sng" dirty="0">
                <a:latin typeface="+mj-lt"/>
                <a:ea typeface="Segoe UI" pitchFamily="34" charset="0"/>
                <a:cs typeface="Segoe UI" pitchFamily="34" charset="0"/>
              </a:rPr>
              <a:t>REQUISITOS</a:t>
            </a:r>
            <a:r>
              <a:rPr kumimoji="1" lang="es-ES_tradnl" b="1" dirty="0">
                <a:latin typeface="+mj-lt"/>
                <a:ea typeface="Segoe UI" pitchFamily="34" charset="0"/>
                <a:cs typeface="Segoe UI" pitchFamily="34" charset="0"/>
              </a:rPr>
              <a:t>:</a:t>
            </a:r>
          </a:p>
          <a:p>
            <a:pPr algn="just">
              <a:spcBef>
                <a:spcPts val="660"/>
              </a:spcBef>
            </a:pPr>
            <a:endParaRPr kumimoji="1" lang="es-ES_tradnl" sz="800" b="1" dirty="0">
              <a:latin typeface="+mj-lt"/>
              <a:ea typeface="Segoe UI" pitchFamily="34" charset="0"/>
              <a:cs typeface="Segoe UI" pitchFamily="34" charset="0"/>
            </a:endParaRPr>
          </a:p>
          <a:p>
            <a:pPr marL="285750" indent="-285750" algn="just">
              <a:buFont typeface="Wingdings" panose="05000000000000000000" pitchFamily="2" charset="2"/>
              <a:buChar char="§"/>
            </a:pPr>
            <a:r>
              <a:rPr kumimoji="1" lang="es-ES_tradnl" dirty="0">
                <a:ea typeface="Segoe UI" pitchFamily="34" charset="0"/>
                <a:cs typeface="Segoe UI" pitchFamily="34" charset="0"/>
              </a:rPr>
              <a:t>Trabajadores sujetos al régimen laboral de la actividad privada.</a:t>
            </a:r>
          </a:p>
          <a:p>
            <a:pPr algn="just"/>
            <a:r>
              <a:rPr kumimoji="1" lang="es-ES_tradnl" b="1" u="sng" dirty="0">
                <a:solidFill>
                  <a:srgbClr val="C00000"/>
                </a:solidFill>
                <a:ea typeface="Segoe UI" pitchFamily="34" charset="0"/>
                <a:cs typeface="Segoe UI" pitchFamily="34" charset="0"/>
              </a:rPr>
              <a:t>Antes</a:t>
            </a:r>
            <a:r>
              <a:rPr kumimoji="1" lang="es-ES_tradnl" dirty="0">
                <a:solidFill>
                  <a:srgbClr val="C00000"/>
                </a:solidFill>
                <a:ea typeface="Segoe UI" pitchFamily="34" charset="0"/>
                <a:cs typeface="Segoe UI" pitchFamily="34" charset="0"/>
              </a:rPr>
              <a:t>: </a:t>
            </a:r>
          </a:p>
          <a:p>
            <a:pPr marL="285750" indent="-285750" algn="just">
              <a:buFont typeface="Wingdings" panose="05000000000000000000" pitchFamily="2" charset="2"/>
              <a:buChar char="§"/>
            </a:pPr>
            <a:r>
              <a:rPr kumimoji="1" lang="es-ES_tradnl" dirty="0">
                <a:ea typeface="Segoe UI" pitchFamily="34" charset="0"/>
                <a:cs typeface="Segoe UI" pitchFamily="34" charset="0"/>
              </a:rPr>
              <a:t>Prestación de servicios durante 4 años; en caso de reingreso era acumulable el tiempo de servicios.</a:t>
            </a:r>
          </a:p>
          <a:p>
            <a:pPr marL="285750" indent="-285750" algn="just">
              <a:buFont typeface="Wingdings" panose="05000000000000000000" pitchFamily="2" charset="2"/>
              <a:buChar char="§"/>
            </a:pPr>
            <a:r>
              <a:rPr kumimoji="1" lang="es-ES_tradnl" dirty="0">
                <a:ea typeface="Segoe UI" pitchFamily="34" charset="0"/>
                <a:cs typeface="Segoe UI" pitchFamily="34" charset="0"/>
              </a:rPr>
              <a:t>Se podía contratar </a:t>
            </a:r>
            <a:r>
              <a:rPr kumimoji="1" lang="es-ES_tradnl" u="sng" dirty="0">
                <a:ea typeface="Segoe UI" pitchFamily="34" charset="0"/>
                <a:cs typeface="Segoe UI" pitchFamily="34" charset="0"/>
              </a:rPr>
              <a:t>facultativamente</a:t>
            </a:r>
            <a:r>
              <a:rPr kumimoji="1" lang="es-ES_tradnl" dirty="0">
                <a:ea typeface="Segoe UI" pitchFamily="34" charset="0"/>
                <a:cs typeface="Segoe UI" pitchFamily="34" charset="0"/>
              </a:rPr>
              <a:t> desde los 3 meses de servicios.</a:t>
            </a:r>
          </a:p>
          <a:p>
            <a:pPr algn="just">
              <a:spcBef>
                <a:spcPts val="660"/>
              </a:spcBef>
            </a:pPr>
            <a:r>
              <a:rPr kumimoji="1" lang="es-PE" b="1" u="sng" dirty="0">
                <a:ea typeface="Segoe UI" pitchFamily="34" charset="0"/>
                <a:cs typeface="Segoe UI" pitchFamily="34" charset="0"/>
              </a:rPr>
              <a:t>PRIMA</a:t>
            </a:r>
            <a:r>
              <a:rPr kumimoji="1" lang="es-PE" b="1" dirty="0">
                <a:ea typeface="Segoe UI" pitchFamily="34" charset="0"/>
                <a:cs typeface="Segoe UI" pitchFamily="34" charset="0"/>
              </a:rPr>
              <a:t>:  </a:t>
            </a:r>
          </a:p>
          <a:p>
            <a:pPr marL="285750" indent="-285750" algn="just">
              <a:spcBef>
                <a:spcPts val="660"/>
              </a:spcBef>
              <a:buFont typeface="Wingdings" panose="05000000000000000000" pitchFamily="2" charset="2"/>
              <a:buChar char="§"/>
            </a:pPr>
            <a:r>
              <a:rPr kumimoji="1" lang="es-PE" dirty="0">
                <a:ea typeface="Segoe UI" pitchFamily="34" charset="0"/>
                <a:cs typeface="Segoe UI" pitchFamily="34" charset="0"/>
              </a:rPr>
              <a:t>Contraprestación que paga el estipulante sobre remuneración mensual (tope: Remuner. asegurable), por la asunción de las consecuencias del riesgo.</a:t>
            </a:r>
          </a:p>
          <a:p>
            <a:pPr marL="285750" indent="-285750" algn="just">
              <a:spcBef>
                <a:spcPts val="660"/>
              </a:spcBef>
              <a:buFont typeface="Wingdings" panose="05000000000000000000" pitchFamily="2" charset="2"/>
              <a:buChar char="§"/>
            </a:pPr>
            <a:r>
              <a:rPr kumimoji="1" lang="es-PE" dirty="0">
                <a:ea typeface="Segoe UI" pitchFamily="34" charset="0"/>
                <a:cs typeface="Segoe UI" pitchFamily="34" charset="0"/>
              </a:rPr>
              <a:t>Los montos de las primas se determinan según las reglas de mercado.</a:t>
            </a:r>
          </a:p>
          <a:p>
            <a:pPr algn="just">
              <a:spcBef>
                <a:spcPts val="660"/>
              </a:spcBef>
            </a:pPr>
            <a:r>
              <a:rPr kumimoji="1" lang="es-ES_tradnl" b="1" u="sng" dirty="0">
                <a:ea typeface="Segoe UI" pitchFamily="34" charset="0"/>
                <a:cs typeface="Segoe UI" pitchFamily="34" charset="0"/>
              </a:rPr>
              <a:t>RIESGOS CUBIERTOS</a:t>
            </a:r>
            <a:r>
              <a:rPr kumimoji="1" lang="es-ES_tradnl" b="1" dirty="0">
                <a:ea typeface="Segoe UI" pitchFamily="34" charset="0"/>
                <a:cs typeface="Segoe UI" pitchFamily="34" charset="0"/>
              </a:rPr>
              <a:t>:</a:t>
            </a:r>
          </a:p>
          <a:p>
            <a:pPr algn="just">
              <a:spcBef>
                <a:spcPts val="660"/>
              </a:spcBef>
            </a:pPr>
            <a:r>
              <a:rPr kumimoji="1" lang="es-ES_tradnl" dirty="0">
                <a:ea typeface="Segoe UI" pitchFamily="34" charset="0"/>
                <a:cs typeface="Segoe UI" pitchFamily="34" charset="0"/>
              </a:rPr>
              <a:t>Muerte Natural</a:t>
            </a:r>
          </a:p>
          <a:p>
            <a:pPr algn="just">
              <a:spcBef>
                <a:spcPts val="660"/>
              </a:spcBef>
            </a:pPr>
            <a:r>
              <a:rPr kumimoji="1" lang="es-ES_tradnl" dirty="0">
                <a:ea typeface="Segoe UI" pitchFamily="34" charset="0"/>
                <a:cs typeface="Segoe UI" pitchFamily="34" charset="0"/>
              </a:rPr>
              <a:t>Muerte accidental</a:t>
            </a:r>
          </a:p>
          <a:p>
            <a:pPr algn="just">
              <a:spcBef>
                <a:spcPts val="660"/>
              </a:spcBef>
            </a:pPr>
            <a:r>
              <a:rPr kumimoji="1" lang="es-ES_tradnl" dirty="0">
                <a:ea typeface="Segoe UI" pitchFamily="34" charset="0"/>
                <a:cs typeface="Segoe UI" pitchFamily="34" charset="0"/>
              </a:rPr>
              <a:t>Invalidez total o permanente</a:t>
            </a:r>
          </a:p>
        </p:txBody>
      </p:sp>
      <p:sp>
        <p:nvSpPr>
          <p:cNvPr id="8" name="AutoShape 8"/>
          <p:cNvSpPr>
            <a:spLocks noChangeArrowheads="1"/>
          </p:cNvSpPr>
          <p:nvPr/>
        </p:nvSpPr>
        <p:spPr bwMode="auto">
          <a:xfrm flipV="1">
            <a:off x="4838454" y="6507613"/>
            <a:ext cx="368553" cy="147772"/>
          </a:xfrm>
          <a:prstGeom prst="right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a:latin typeface="Segoe UI" pitchFamily="34" charset="0"/>
              <a:ea typeface="Segoe UI" pitchFamily="34" charset="0"/>
              <a:cs typeface="Segoe UI" pitchFamily="34" charset="0"/>
            </a:endParaRPr>
          </a:p>
        </p:txBody>
      </p:sp>
      <p:sp>
        <p:nvSpPr>
          <p:cNvPr id="9" name="Text Box 9"/>
          <p:cNvSpPr txBox="1">
            <a:spLocks noChangeArrowheads="1"/>
          </p:cNvSpPr>
          <p:nvPr/>
        </p:nvSpPr>
        <p:spPr bwMode="auto">
          <a:xfrm>
            <a:off x="5585084" y="5754399"/>
            <a:ext cx="433342" cy="369332"/>
          </a:xfrm>
          <a:prstGeom prst="rect">
            <a:avLst/>
          </a:prstGeom>
          <a:noFill/>
          <a:ln w="9525">
            <a:noFill/>
            <a:miter lim="800000"/>
            <a:headEnd/>
            <a:tailEnd/>
          </a:ln>
          <a:effectLst/>
        </p:spPr>
        <p:txBody>
          <a:bodyPr wrap="square">
            <a:spAutoFit/>
          </a:bodyPr>
          <a:lstStyle/>
          <a:p>
            <a:pPr>
              <a:spcBef>
                <a:spcPct val="50000"/>
              </a:spcBef>
            </a:pPr>
            <a:r>
              <a:rPr kumimoji="1" lang="es-PE" b="1" dirty="0">
                <a:solidFill>
                  <a:srgbClr val="002060"/>
                </a:solidFill>
                <a:latin typeface="+mj-lt"/>
                <a:ea typeface="Segoe UI" pitchFamily="34" charset="0"/>
                <a:cs typeface="Segoe UI" pitchFamily="34" charset="0"/>
              </a:rPr>
              <a:t>16</a:t>
            </a:r>
            <a:endParaRPr kumimoji="1" lang="es-ES" b="1" dirty="0">
              <a:solidFill>
                <a:srgbClr val="002060"/>
              </a:solidFill>
              <a:latin typeface="+mj-lt"/>
              <a:ea typeface="Segoe UI" pitchFamily="34" charset="0"/>
              <a:cs typeface="Segoe UI" pitchFamily="34" charset="0"/>
            </a:endParaRPr>
          </a:p>
        </p:txBody>
      </p:sp>
      <p:sp>
        <p:nvSpPr>
          <p:cNvPr id="10" name="Text Box 10"/>
          <p:cNvSpPr txBox="1">
            <a:spLocks noChangeArrowheads="1"/>
          </p:cNvSpPr>
          <p:nvPr/>
        </p:nvSpPr>
        <p:spPr bwMode="auto">
          <a:xfrm>
            <a:off x="6522290" y="5644538"/>
            <a:ext cx="1714512" cy="276999"/>
          </a:xfrm>
          <a:prstGeom prst="rect">
            <a:avLst/>
          </a:prstGeom>
          <a:noFill/>
          <a:ln w="9525">
            <a:noFill/>
            <a:miter lim="800000"/>
            <a:headEnd/>
            <a:tailEnd/>
          </a:ln>
          <a:effectLst/>
        </p:spPr>
        <p:txBody>
          <a:bodyPr wrap="square">
            <a:spAutoFit/>
          </a:bodyPr>
          <a:lstStyle/>
          <a:p>
            <a:pPr>
              <a:spcBef>
                <a:spcPct val="50000"/>
              </a:spcBef>
            </a:pPr>
            <a:endParaRPr lang="es-ES" sz="1200">
              <a:latin typeface="Segoe UI" pitchFamily="34" charset="0"/>
              <a:ea typeface="Segoe UI" pitchFamily="34" charset="0"/>
              <a:cs typeface="Segoe UI" pitchFamily="34" charset="0"/>
            </a:endParaRPr>
          </a:p>
        </p:txBody>
      </p:sp>
      <p:sp>
        <p:nvSpPr>
          <p:cNvPr id="11" name="Text Box 11"/>
          <p:cNvSpPr txBox="1">
            <a:spLocks noChangeArrowheads="1"/>
          </p:cNvSpPr>
          <p:nvPr/>
        </p:nvSpPr>
        <p:spPr bwMode="auto">
          <a:xfrm>
            <a:off x="5606537" y="6098034"/>
            <a:ext cx="433341" cy="369332"/>
          </a:xfrm>
          <a:prstGeom prst="rect">
            <a:avLst/>
          </a:prstGeom>
          <a:noFill/>
          <a:ln w="9525">
            <a:noFill/>
            <a:miter lim="800000"/>
            <a:headEnd/>
            <a:tailEnd/>
          </a:ln>
          <a:effectLst/>
        </p:spPr>
        <p:txBody>
          <a:bodyPr wrap="square">
            <a:spAutoFit/>
          </a:bodyPr>
          <a:lstStyle/>
          <a:p>
            <a:pPr>
              <a:spcBef>
                <a:spcPct val="50000"/>
              </a:spcBef>
            </a:pPr>
            <a:r>
              <a:rPr kumimoji="1" lang="es-PE" b="1" dirty="0">
                <a:solidFill>
                  <a:srgbClr val="002060"/>
                </a:solidFill>
                <a:latin typeface="+mj-lt"/>
                <a:ea typeface="Segoe UI" pitchFamily="34" charset="0"/>
                <a:cs typeface="Segoe UI" pitchFamily="34" charset="0"/>
              </a:rPr>
              <a:t>32</a:t>
            </a:r>
            <a:endParaRPr kumimoji="1" lang="es-ES" b="1" dirty="0">
              <a:solidFill>
                <a:srgbClr val="002060"/>
              </a:solidFill>
              <a:latin typeface="+mj-lt"/>
              <a:ea typeface="Segoe UI" pitchFamily="34" charset="0"/>
              <a:cs typeface="Segoe UI" pitchFamily="34" charset="0"/>
            </a:endParaRPr>
          </a:p>
        </p:txBody>
      </p:sp>
      <p:sp>
        <p:nvSpPr>
          <p:cNvPr id="12" name="Text Box 12"/>
          <p:cNvSpPr txBox="1">
            <a:spLocks noChangeArrowheads="1"/>
          </p:cNvSpPr>
          <p:nvPr/>
        </p:nvSpPr>
        <p:spPr bwMode="auto">
          <a:xfrm>
            <a:off x="5619159" y="6396833"/>
            <a:ext cx="509317" cy="369332"/>
          </a:xfrm>
          <a:prstGeom prst="rect">
            <a:avLst/>
          </a:prstGeom>
          <a:noFill/>
          <a:ln w="9525">
            <a:noFill/>
            <a:miter lim="800000"/>
            <a:headEnd/>
            <a:tailEnd/>
          </a:ln>
          <a:effectLst/>
        </p:spPr>
        <p:txBody>
          <a:bodyPr wrap="square">
            <a:spAutoFit/>
          </a:bodyPr>
          <a:lstStyle/>
          <a:p>
            <a:pPr>
              <a:spcBef>
                <a:spcPct val="50000"/>
              </a:spcBef>
            </a:pPr>
            <a:r>
              <a:rPr kumimoji="1" lang="es-PE" b="1" dirty="0">
                <a:solidFill>
                  <a:srgbClr val="002060"/>
                </a:solidFill>
                <a:latin typeface="+mj-lt"/>
                <a:ea typeface="Segoe UI" pitchFamily="34" charset="0"/>
                <a:cs typeface="Segoe UI" pitchFamily="34" charset="0"/>
              </a:rPr>
              <a:t>32 </a:t>
            </a:r>
            <a:endParaRPr kumimoji="1" lang="es-ES" b="1" dirty="0">
              <a:solidFill>
                <a:srgbClr val="002060"/>
              </a:solidFill>
              <a:latin typeface="+mj-lt"/>
              <a:ea typeface="Segoe UI" pitchFamily="34" charset="0"/>
              <a:cs typeface="Segoe UI" pitchFamily="34" charset="0"/>
            </a:endParaRPr>
          </a:p>
        </p:txBody>
      </p:sp>
      <p:sp>
        <p:nvSpPr>
          <p:cNvPr id="13" name="Rectangle 13"/>
          <p:cNvSpPr>
            <a:spLocks noChangeArrowheads="1"/>
          </p:cNvSpPr>
          <p:nvPr/>
        </p:nvSpPr>
        <p:spPr bwMode="auto">
          <a:xfrm>
            <a:off x="4422491" y="5291352"/>
            <a:ext cx="1901888" cy="400110"/>
          </a:xfrm>
          <a:prstGeom prst="rect">
            <a:avLst/>
          </a:prstGeom>
          <a:noFill/>
          <a:ln w="9525">
            <a:noFill/>
            <a:miter lim="800000"/>
            <a:headEnd/>
            <a:tailEnd/>
          </a:ln>
          <a:effectLst/>
        </p:spPr>
        <p:txBody>
          <a:bodyPr wrap="square">
            <a:spAutoFit/>
          </a:bodyPr>
          <a:lstStyle/>
          <a:p>
            <a:pPr>
              <a:spcBef>
                <a:spcPct val="50000"/>
              </a:spcBef>
            </a:pPr>
            <a:r>
              <a:rPr kumimoji="1" lang="es-PE" sz="2000" b="1" dirty="0">
                <a:solidFill>
                  <a:srgbClr val="002060"/>
                </a:solidFill>
                <a:latin typeface="+mj-lt"/>
                <a:ea typeface="Segoe UI" pitchFamily="34" charset="0"/>
                <a:cs typeface="Segoe UI" pitchFamily="34" charset="0"/>
              </a:rPr>
              <a:t>Remuneraciones</a:t>
            </a:r>
            <a:endParaRPr kumimoji="1" lang="es-ES" sz="2000" b="1" dirty="0">
              <a:solidFill>
                <a:srgbClr val="002060"/>
              </a:solidFill>
              <a:latin typeface="+mj-lt"/>
              <a:ea typeface="Segoe UI" pitchFamily="34" charset="0"/>
              <a:cs typeface="Segoe UI" pitchFamily="34" charset="0"/>
            </a:endParaRPr>
          </a:p>
        </p:txBody>
      </p:sp>
      <p:pic>
        <p:nvPicPr>
          <p:cNvPr id="14" name="Picture 4" descr="Resultado de imagen para seguro de vida ley">
            <a:extLst>
              <a:ext uri="{FF2B5EF4-FFF2-40B4-BE49-F238E27FC236}">
                <a16:creationId xmlns:a16="http://schemas.microsoft.com/office/drawing/2014/main" id="{17E38F94-5532-4EB0-8AE5-7BEF425B29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529" t="22158" r="3126" b="17387"/>
          <a:stretch/>
        </p:blipFill>
        <p:spPr bwMode="auto">
          <a:xfrm>
            <a:off x="8726398" y="1191593"/>
            <a:ext cx="3085747" cy="538148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de flecha 2">
            <a:extLst>
              <a:ext uri="{FF2B5EF4-FFF2-40B4-BE49-F238E27FC236}">
                <a16:creationId xmlns:a16="http://schemas.microsoft.com/office/drawing/2014/main" id="{DB984F5E-EFF3-4471-B697-58596E814476}"/>
              </a:ext>
            </a:extLst>
          </p:cNvPr>
          <p:cNvCxnSpPr>
            <a:cxnSpLocks/>
          </p:cNvCxnSpPr>
          <p:nvPr/>
        </p:nvCxnSpPr>
        <p:spPr>
          <a:xfrm>
            <a:off x="7504550" y="1051133"/>
            <a:ext cx="1038949" cy="695780"/>
          </a:xfrm>
          <a:prstGeom prst="straightConnector1">
            <a:avLst/>
          </a:prstGeom>
          <a:ln w="38100">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16" name="Rectángulo 15">
            <a:extLst>
              <a:ext uri="{FF2B5EF4-FFF2-40B4-BE49-F238E27FC236}">
                <a16:creationId xmlns:a16="http://schemas.microsoft.com/office/drawing/2014/main" id="{6113D9A4-1AD3-49E8-91F9-070BCCF2789A}"/>
              </a:ext>
            </a:extLst>
          </p:cNvPr>
          <p:cNvSpPr/>
          <p:nvPr/>
        </p:nvSpPr>
        <p:spPr>
          <a:xfrm rot="2052362">
            <a:off x="7425739" y="1341887"/>
            <a:ext cx="884452" cy="369332"/>
          </a:xfrm>
          <a:prstGeom prst="rect">
            <a:avLst/>
          </a:prstGeom>
        </p:spPr>
        <p:txBody>
          <a:bodyPr wrap="square">
            <a:spAutoFit/>
          </a:bodyPr>
          <a:lstStyle/>
          <a:p>
            <a:r>
              <a:rPr kumimoji="1" lang="es-ES_tradnl" b="1" dirty="0">
                <a:solidFill>
                  <a:srgbClr val="C00000"/>
                </a:solidFill>
                <a:latin typeface="Segoe UI" pitchFamily="34" charset="0"/>
                <a:cs typeface="Segoe UI" pitchFamily="34" charset="0"/>
              </a:rPr>
              <a:t>Ahora</a:t>
            </a:r>
            <a:endParaRPr lang="es-PE" dirty="0"/>
          </a:p>
        </p:txBody>
      </p:sp>
      <p:pic>
        <p:nvPicPr>
          <p:cNvPr id="6" name="Imagen 5"/>
          <p:cNvPicPr>
            <a:picLocks noChangeAspect="1"/>
          </p:cNvPicPr>
          <p:nvPr/>
        </p:nvPicPr>
        <p:blipFill>
          <a:blip r:embed="rId3"/>
          <a:stretch>
            <a:fillRect/>
          </a:stretch>
        </p:blipFill>
        <p:spPr>
          <a:xfrm>
            <a:off x="4821899" y="6190048"/>
            <a:ext cx="405194" cy="192950"/>
          </a:xfrm>
          <a:prstGeom prst="rect">
            <a:avLst/>
          </a:prstGeom>
        </p:spPr>
      </p:pic>
      <p:pic>
        <p:nvPicPr>
          <p:cNvPr id="7" name="Imagen 6"/>
          <p:cNvPicPr>
            <a:picLocks noChangeAspect="1"/>
          </p:cNvPicPr>
          <p:nvPr/>
        </p:nvPicPr>
        <p:blipFill>
          <a:blip r:embed="rId3"/>
          <a:stretch>
            <a:fillRect/>
          </a:stretch>
        </p:blipFill>
        <p:spPr>
          <a:xfrm>
            <a:off x="4821898" y="5822802"/>
            <a:ext cx="384081" cy="182896"/>
          </a:xfrm>
          <a:prstGeom prst="rect">
            <a:avLst/>
          </a:prstGeom>
        </p:spPr>
      </p:pic>
      <p:pic>
        <p:nvPicPr>
          <p:cNvPr id="15" name="Picture 4" descr="Imágenes, fotos de stock y vectores sobre Magnifying Lens Man ...">
            <a:extLst>
              <a:ext uri="{FF2B5EF4-FFF2-40B4-BE49-F238E27FC236}">
                <a16:creationId xmlns:a16="http://schemas.microsoft.com/office/drawing/2014/main" id="{AEA069B3-3914-49DB-935F-A8F03089C7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022"/>
          <a:stretch/>
        </p:blipFill>
        <p:spPr bwMode="auto">
          <a:xfrm>
            <a:off x="89675" y="18255"/>
            <a:ext cx="1876926" cy="86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120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B18B880-DF32-47F4-A9C5-2F1BAA85F135}"/>
              </a:ext>
            </a:extLst>
          </p:cNvPr>
          <p:cNvGraphicFramePr>
            <a:graphicFrameLocks noGrp="1"/>
          </p:cNvGraphicFramePr>
          <p:nvPr/>
        </p:nvGraphicFramePr>
        <p:xfrm>
          <a:off x="1433013" y="1309030"/>
          <a:ext cx="9389660" cy="5126737"/>
        </p:xfrm>
        <a:graphic>
          <a:graphicData uri="http://schemas.openxmlformats.org/drawingml/2006/table">
            <a:tbl>
              <a:tblPr firstRow="1" firstCol="1" lastRow="1" lastCol="1" bandRow="1" bandCol="1">
                <a:tableStyleId>{5C22544A-7EE6-4342-B048-85BDC9FD1C3A}</a:tableStyleId>
              </a:tblPr>
              <a:tblGrid>
                <a:gridCol w="1910688">
                  <a:extLst>
                    <a:ext uri="{9D8B030D-6E8A-4147-A177-3AD203B41FA5}">
                      <a16:colId xmlns:a16="http://schemas.microsoft.com/office/drawing/2014/main" val="231232617"/>
                    </a:ext>
                  </a:extLst>
                </a:gridCol>
                <a:gridCol w="7478972">
                  <a:extLst>
                    <a:ext uri="{9D8B030D-6E8A-4147-A177-3AD203B41FA5}">
                      <a16:colId xmlns:a16="http://schemas.microsoft.com/office/drawing/2014/main" val="1666410704"/>
                    </a:ext>
                  </a:extLst>
                </a:gridCol>
              </a:tblGrid>
              <a:tr h="831152">
                <a:tc>
                  <a:txBody>
                    <a:bodyPr/>
                    <a:lstStyle/>
                    <a:p>
                      <a:pPr marL="158115" marR="161290" indent="-1905" algn="ctr">
                        <a:lnSpc>
                          <a:spcPct val="97000"/>
                        </a:lnSpc>
                        <a:spcBef>
                          <a:spcPts val="205"/>
                        </a:spcBef>
                        <a:spcAft>
                          <a:spcPts val="0"/>
                        </a:spcAft>
                      </a:pPr>
                      <a:endParaRPr lang="es-ES" sz="1800" dirty="0">
                        <a:solidFill>
                          <a:srgbClr val="002060"/>
                        </a:solidFill>
                        <a:effectLst/>
                        <a:latin typeface="+mj-lt"/>
                      </a:endParaRPr>
                    </a:p>
                    <a:p>
                      <a:pPr marL="158115" marR="161290" indent="-1905" algn="ctr">
                        <a:lnSpc>
                          <a:spcPct val="97000"/>
                        </a:lnSpc>
                        <a:spcBef>
                          <a:spcPts val="205"/>
                        </a:spcBef>
                        <a:spcAft>
                          <a:spcPts val="0"/>
                        </a:spcAft>
                      </a:pPr>
                      <a:r>
                        <a:rPr lang="es-ES" sz="2000" dirty="0">
                          <a:solidFill>
                            <a:srgbClr val="002060"/>
                          </a:solidFill>
                          <a:effectLst/>
                          <a:latin typeface="+mj-lt"/>
                        </a:rPr>
                        <a:t>Derecho al Seguro de Vida</a:t>
                      </a:r>
                      <a:endParaRPr lang="es-PE" sz="2000" dirty="0">
                        <a:solidFill>
                          <a:srgbClr val="00206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68580" marR="67945" algn="just">
                        <a:lnSpc>
                          <a:spcPct val="103000"/>
                        </a:lnSpc>
                        <a:spcBef>
                          <a:spcPts val="205"/>
                        </a:spcBef>
                        <a:spcAft>
                          <a:spcPts val="0"/>
                        </a:spcAft>
                      </a:pPr>
                      <a:r>
                        <a:rPr kumimoji="1" lang="es-ES" sz="1800" b="0" kern="1200" dirty="0">
                          <a:solidFill>
                            <a:srgbClr val="002060"/>
                          </a:solidFill>
                          <a:latin typeface="+mj-lt"/>
                          <a:ea typeface="Segoe UI" pitchFamily="34" charset="0"/>
                          <a:cs typeface="Segoe UI" pitchFamily="34" charset="0"/>
                        </a:rPr>
                        <a:t>Tienen derecho</a:t>
                      </a:r>
                      <a:r>
                        <a:rPr kumimoji="1" lang="es-ES" sz="1800" b="0" kern="1200" baseline="0" dirty="0">
                          <a:solidFill>
                            <a:srgbClr val="002060"/>
                          </a:solidFill>
                          <a:latin typeface="+mj-lt"/>
                          <a:ea typeface="Segoe UI" pitchFamily="34" charset="0"/>
                          <a:cs typeface="Segoe UI" pitchFamily="34" charset="0"/>
                        </a:rPr>
                        <a:t> al Seguro de Vida </a:t>
                      </a:r>
                      <a:r>
                        <a:rPr kumimoji="1" lang="es-ES" sz="1800" b="1" u="sng" kern="1200" baseline="0" dirty="0">
                          <a:solidFill>
                            <a:srgbClr val="002060"/>
                          </a:solidFill>
                          <a:latin typeface="+mj-lt"/>
                          <a:ea typeface="Segoe UI" pitchFamily="34" charset="0"/>
                          <a:cs typeface="Segoe UI" pitchFamily="34" charset="0"/>
                        </a:rPr>
                        <a:t>t</a:t>
                      </a:r>
                      <a:r>
                        <a:rPr kumimoji="1" lang="es-ES" sz="1800" b="1" u="sng" kern="1200" dirty="0">
                          <a:solidFill>
                            <a:srgbClr val="002060"/>
                          </a:solidFill>
                          <a:latin typeface="+mj-lt"/>
                          <a:ea typeface="Segoe UI" pitchFamily="34" charset="0"/>
                          <a:cs typeface="Segoe UI" pitchFamily="34" charset="0"/>
                        </a:rPr>
                        <a:t>odos los trabajadores del sector privado </a:t>
                      </a:r>
                      <a:r>
                        <a:rPr kumimoji="1" lang="es-ES" sz="1800" b="0" kern="1200" dirty="0">
                          <a:solidFill>
                            <a:srgbClr val="002060"/>
                          </a:solidFill>
                          <a:latin typeface="+mj-lt"/>
                          <a:ea typeface="Segoe UI" pitchFamily="34" charset="0"/>
                          <a:cs typeface="Segoe UI" pitchFamily="34" charset="0"/>
                        </a:rPr>
                        <a:t>(cualquier régimen laboral y modalidad contractual); y de entidades y empresas del sector público, sujetos al régimen laboral privado.</a:t>
                      </a:r>
                      <a:endParaRPr kumimoji="1" lang="es-PE" sz="1800" b="0" kern="1200" dirty="0">
                        <a:solidFill>
                          <a:srgbClr val="002060"/>
                        </a:solidFill>
                        <a:latin typeface="+mj-lt"/>
                        <a:ea typeface="Segoe UI" pitchFamily="34" charset="0"/>
                        <a:cs typeface="Segoe U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8546329"/>
                  </a:ext>
                </a:extLst>
              </a:tr>
              <a:tr h="0">
                <a:tc>
                  <a:txBody>
                    <a:bodyPr/>
                    <a:lstStyle/>
                    <a:p>
                      <a:pPr marL="69850" marR="73660" algn="ctr">
                        <a:lnSpc>
                          <a:spcPct val="96000"/>
                        </a:lnSpc>
                        <a:spcBef>
                          <a:spcPts val="475"/>
                        </a:spcBef>
                        <a:spcAft>
                          <a:spcPts val="0"/>
                        </a:spcAft>
                      </a:pPr>
                      <a:endParaRPr lang="es-ES" sz="1800" dirty="0">
                        <a:solidFill>
                          <a:srgbClr val="002060"/>
                        </a:solidFill>
                        <a:effectLst/>
                        <a:latin typeface="+mj-lt"/>
                      </a:endParaRPr>
                    </a:p>
                    <a:p>
                      <a:pPr marL="69850" marR="73660" algn="ctr">
                        <a:lnSpc>
                          <a:spcPct val="96000"/>
                        </a:lnSpc>
                        <a:spcBef>
                          <a:spcPts val="475"/>
                        </a:spcBef>
                        <a:spcAft>
                          <a:spcPts val="0"/>
                        </a:spcAft>
                      </a:pPr>
                      <a:r>
                        <a:rPr lang="es-ES" sz="2000" dirty="0">
                          <a:solidFill>
                            <a:srgbClr val="002060"/>
                          </a:solidFill>
                          <a:effectLst/>
                          <a:latin typeface="+mj-lt"/>
                        </a:rPr>
                        <a:t>Obligación del</a:t>
                      </a:r>
                      <a:r>
                        <a:rPr lang="es-ES" sz="2000" baseline="0" dirty="0">
                          <a:solidFill>
                            <a:srgbClr val="002060"/>
                          </a:solidFill>
                          <a:effectLst/>
                          <a:latin typeface="+mj-lt"/>
                        </a:rPr>
                        <a:t> empleador</a:t>
                      </a:r>
                      <a:endParaRPr lang="es-PE" sz="2000" dirty="0">
                        <a:solidFill>
                          <a:srgbClr val="00206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68580" marR="67945" lvl="0" indent="0" algn="just" defTabSz="914400" rtl="0" eaLnBrk="1" fontAlgn="auto" latinLnBrk="0" hangingPunct="1">
                        <a:lnSpc>
                          <a:spcPct val="103000"/>
                        </a:lnSpc>
                        <a:spcBef>
                          <a:spcPts val="205"/>
                        </a:spcBef>
                        <a:spcAft>
                          <a:spcPts val="0"/>
                        </a:spcAft>
                        <a:buClrTx/>
                        <a:buSzTx/>
                        <a:buFontTx/>
                        <a:buNone/>
                        <a:tabLst/>
                        <a:defRPr/>
                      </a:pPr>
                      <a:r>
                        <a:rPr kumimoji="1" lang="es-ES" sz="1800" b="0" kern="1200" dirty="0">
                          <a:solidFill>
                            <a:srgbClr val="002060"/>
                          </a:solidFill>
                          <a:latin typeface="+mj-lt"/>
                          <a:ea typeface="Segoe UI" pitchFamily="34" charset="0"/>
                          <a:cs typeface="Segoe UI" pitchFamily="34" charset="0"/>
                        </a:rPr>
                        <a:t>Contratar la póliza del seguro de vida con una empresa de seguros supervisada por la SBS (independientemente de otros seguros de vida y/o de accidentes que, de manera facultativa, adquiera o haya adquirido el trabajador) </a:t>
                      </a:r>
                      <a:r>
                        <a:rPr kumimoji="1" lang="es-ES" sz="1800" b="1" u="sng" kern="1200" dirty="0">
                          <a:solidFill>
                            <a:srgbClr val="002060"/>
                          </a:solidFill>
                          <a:latin typeface="+mj-lt"/>
                          <a:ea typeface="Segoe UI" pitchFamily="34" charset="0"/>
                          <a:cs typeface="Segoe UI" pitchFamily="34" charset="0"/>
                        </a:rPr>
                        <a:t>desde el inicio del vínculo laboral</a:t>
                      </a:r>
                      <a:r>
                        <a:rPr kumimoji="1" lang="es-ES" sz="1800" b="0" kern="1200" dirty="0">
                          <a:solidFill>
                            <a:srgbClr val="002060"/>
                          </a:solidFill>
                          <a:latin typeface="+mj-lt"/>
                          <a:ea typeface="Segoe UI" pitchFamily="34" charset="0"/>
                          <a:cs typeface="Segoe UI" pitchFamily="34" charset="0"/>
                        </a:rPr>
                        <a:t>.</a:t>
                      </a:r>
                      <a:endParaRPr kumimoji="1" lang="es-PE" sz="1800" b="0" kern="1200" dirty="0">
                        <a:solidFill>
                          <a:srgbClr val="002060"/>
                        </a:solidFill>
                        <a:latin typeface="+mj-lt"/>
                        <a:ea typeface="Segoe UI" pitchFamily="34" charset="0"/>
                        <a:cs typeface="Segoe U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7568712"/>
                  </a:ext>
                </a:extLst>
              </a:tr>
              <a:tr h="495661">
                <a:tc rowSpan="3">
                  <a:txBody>
                    <a:bodyPr/>
                    <a:lstStyle/>
                    <a:p>
                      <a:pPr marL="69850" marR="72390" algn="ctr">
                        <a:lnSpc>
                          <a:spcPct val="107000"/>
                        </a:lnSpc>
                        <a:spcBef>
                          <a:spcPts val="5"/>
                        </a:spcBef>
                        <a:spcAft>
                          <a:spcPts val="0"/>
                        </a:spcAft>
                      </a:pPr>
                      <a:endParaRPr lang="es-ES" sz="1800" dirty="0">
                        <a:solidFill>
                          <a:srgbClr val="002060"/>
                        </a:solidFill>
                        <a:effectLst/>
                        <a:latin typeface="+mj-lt"/>
                      </a:endParaRPr>
                    </a:p>
                    <a:p>
                      <a:pPr marL="69850" marR="72390" algn="ctr">
                        <a:lnSpc>
                          <a:spcPct val="107000"/>
                        </a:lnSpc>
                        <a:spcBef>
                          <a:spcPts val="5"/>
                        </a:spcBef>
                        <a:spcAft>
                          <a:spcPts val="0"/>
                        </a:spcAft>
                      </a:pPr>
                      <a:endParaRPr lang="es-ES" sz="1800" dirty="0">
                        <a:solidFill>
                          <a:srgbClr val="002060"/>
                        </a:solidFill>
                        <a:effectLst/>
                        <a:latin typeface="+mj-lt"/>
                      </a:endParaRPr>
                    </a:p>
                    <a:p>
                      <a:pPr marL="69850" marR="72390" algn="ctr">
                        <a:lnSpc>
                          <a:spcPct val="107000"/>
                        </a:lnSpc>
                        <a:spcBef>
                          <a:spcPts val="5"/>
                        </a:spcBef>
                        <a:spcAft>
                          <a:spcPts val="0"/>
                        </a:spcAft>
                      </a:pPr>
                      <a:endParaRPr lang="es-ES" sz="1800" dirty="0">
                        <a:solidFill>
                          <a:srgbClr val="002060"/>
                        </a:solidFill>
                        <a:effectLst/>
                        <a:latin typeface="+mj-lt"/>
                      </a:endParaRPr>
                    </a:p>
                    <a:p>
                      <a:pPr marL="69850" marR="72390" algn="ctr">
                        <a:lnSpc>
                          <a:spcPct val="107000"/>
                        </a:lnSpc>
                        <a:spcBef>
                          <a:spcPts val="5"/>
                        </a:spcBef>
                        <a:spcAft>
                          <a:spcPts val="0"/>
                        </a:spcAft>
                      </a:pPr>
                      <a:r>
                        <a:rPr lang="es-ES" sz="2000" dirty="0">
                          <a:solidFill>
                            <a:srgbClr val="002060"/>
                          </a:solidFill>
                          <a:effectLst/>
                          <a:latin typeface="+mj-lt"/>
                        </a:rPr>
                        <a:t>Régimen gradual de cobertura (trabajadores menos de 4 años)</a:t>
                      </a:r>
                      <a:endParaRPr lang="es-PE" sz="2000" dirty="0">
                        <a:solidFill>
                          <a:srgbClr val="00206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68580" marR="67945" lvl="0" indent="0" algn="just" defTabSz="914400" rtl="0" eaLnBrk="1" fontAlgn="auto" latinLnBrk="0" hangingPunct="1">
                        <a:lnSpc>
                          <a:spcPct val="103000"/>
                        </a:lnSpc>
                        <a:spcBef>
                          <a:spcPts val="215"/>
                        </a:spcBef>
                        <a:spcAft>
                          <a:spcPts val="0"/>
                        </a:spcAft>
                        <a:buClrTx/>
                        <a:buSzTx/>
                        <a:buFontTx/>
                        <a:buNone/>
                        <a:tabLst/>
                        <a:defRPr/>
                      </a:pPr>
                      <a:r>
                        <a:rPr lang="es-ES" sz="1900" b="1" dirty="0">
                          <a:solidFill>
                            <a:srgbClr val="002060"/>
                          </a:solidFill>
                          <a:effectLst/>
                        </a:rPr>
                        <a:t>A partir del 11.02.20</a:t>
                      </a:r>
                      <a:r>
                        <a:rPr kumimoji="1" lang="es-ES" sz="1800" b="0" kern="1200" dirty="0">
                          <a:solidFill>
                            <a:srgbClr val="002060"/>
                          </a:solidFill>
                          <a:latin typeface="+mj-lt"/>
                          <a:ea typeface="Segoe UI" pitchFamily="34" charset="0"/>
                          <a:cs typeface="Segoe UI" pitchFamily="34" charset="0"/>
                        </a:rPr>
                        <a:t>, le otorga a los </a:t>
                      </a:r>
                      <a:r>
                        <a:rPr kumimoji="1" lang="es-ES" sz="1800" b="0" u="sng" kern="1200" dirty="0">
                          <a:solidFill>
                            <a:srgbClr val="002060"/>
                          </a:solidFill>
                          <a:latin typeface="+mj-lt"/>
                          <a:ea typeface="Segoe UI" pitchFamily="34" charset="0"/>
                          <a:cs typeface="Segoe UI" pitchFamily="34" charset="0"/>
                        </a:rPr>
                        <a:t>trabajadores con menos de 4 años de servicios</a:t>
                      </a:r>
                      <a:r>
                        <a:rPr kumimoji="1" lang="es-ES" sz="1800" b="0" kern="1200" dirty="0">
                          <a:solidFill>
                            <a:srgbClr val="002060"/>
                          </a:solidFill>
                          <a:latin typeface="+mj-lt"/>
                          <a:ea typeface="Segoe UI" pitchFamily="34" charset="0"/>
                          <a:cs typeface="Segoe UI" pitchFamily="34" charset="0"/>
                        </a:rPr>
                        <a:t>, los beneficios por fallecimiento a consecuencia de un accidente y por invalidez total y permanente del trabajador originada por accidente.</a:t>
                      </a:r>
                      <a:endParaRPr kumimoji="1" lang="es-PE" sz="1800" b="0" kern="1200" dirty="0">
                        <a:solidFill>
                          <a:srgbClr val="002060"/>
                        </a:solidFill>
                        <a:latin typeface="+mj-lt"/>
                        <a:ea typeface="Segoe UI" pitchFamily="34" charset="0"/>
                        <a:cs typeface="Segoe U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7518905"/>
                  </a:ext>
                </a:extLst>
              </a:tr>
              <a:tr h="566401">
                <a:tc vMerge="1">
                  <a:txBody>
                    <a:bodyPr/>
                    <a:lstStyle/>
                    <a:p>
                      <a:endParaRPr lang="es-PE"/>
                    </a:p>
                  </a:txBody>
                  <a:tcPr/>
                </a:tc>
                <a:tc>
                  <a:txBody>
                    <a:bodyPr/>
                    <a:lstStyle/>
                    <a:p>
                      <a:pPr marL="68580" marR="67945" lvl="0" indent="0" algn="just" defTabSz="914400" rtl="0" eaLnBrk="1" fontAlgn="auto" latinLnBrk="0" hangingPunct="1">
                        <a:lnSpc>
                          <a:spcPct val="103000"/>
                        </a:lnSpc>
                        <a:spcBef>
                          <a:spcPts val="215"/>
                        </a:spcBef>
                        <a:spcAft>
                          <a:spcPts val="0"/>
                        </a:spcAft>
                        <a:buClrTx/>
                        <a:buSzTx/>
                        <a:buFontTx/>
                        <a:buNone/>
                        <a:tabLst/>
                        <a:defRPr/>
                      </a:pPr>
                      <a:r>
                        <a:rPr lang="es-ES" sz="1900" b="1" dirty="0">
                          <a:solidFill>
                            <a:srgbClr val="002060"/>
                          </a:solidFill>
                          <a:effectLst/>
                        </a:rPr>
                        <a:t>A partir del 01.01.21</a:t>
                      </a:r>
                      <a:r>
                        <a:rPr kumimoji="1" lang="es-ES" sz="1800" b="0" kern="1200" dirty="0">
                          <a:solidFill>
                            <a:srgbClr val="002060"/>
                          </a:solidFill>
                          <a:latin typeface="+mj-lt"/>
                          <a:ea typeface="Segoe UI" pitchFamily="34" charset="0"/>
                          <a:cs typeface="Segoe UI" pitchFamily="34" charset="0"/>
                        </a:rPr>
                        <a:t>, adicionalmente, también le brindará el beneficio por fallecimiento natural. Esto sin afectar las pólizas de seguro de vida vigentes que los empleadores ya hubieran contratado.</a:t>
                      </a:r>
                      <a:endParaRPr kumimoji="1" lang="es-PE" sz="1800" b="0" kern="1200" dirty="0">
                        <a:solidFill>
                          <a:srgbClr val="002060"/>
                        </a:solidFill>
                        <a:latin typeface="+mj-lt"/>
                        <a:ea typeface="Segoe UI" pitchFamily="34" charset="0"/>
                        <a:cs typeface="Segoe U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4255682"/>
                  </a:ext>
                </a:extLst>
              </a:tr>
              <a:tr h="956127">
                <a:tc vMerge="1">
                  <a:txBody>
                    <a:bodyPr/>
                    <a:lstStyle/>
                    <a:p>
                      <a:endParaRPr lang="es-PE"/>
                    </a:p>
                  </a:txBody>
                  <a:tcPr>
                    <a:lnT w="12700" cap="flat" cmpd="sng" algn="ctr">
                      <a:solidFill>
                        <a:schemeClr val="tx1"/>
                      </a:solidFill>
                      <a:prstDash val="solid"/>
                      <a:round/>
                      <a:headEnd type="none" w="med" len="med"/>
                      <a:tailEnd type="none" w="med" len="med"/>
                    </a:lnT>
                  </a:tcPr>
                </a:tc>
                <a:tc>
                  <a:txBody>
                    <a:bodyPr/>
                    <a:lstStyle/>
                    <a:p>
                      <a:pPr marL="68580" marR="66040" algn="just">
                        <a:lnSpc>
                          <a:spcPct val="100000"/>
                        </a:lnSpc>
                        <a:spcBef>
                          <a:spcPts val="185"/>
                        </a:spcBef>
                        <a:spcAft>
                          <a:spcPts val="0"/>
                        </a:spcAft>
                      </a:pPr>
                      <a:r>
                        <a:rPr kumimoji="1" lang="es-ES" sz="1800" b="0" kern="1200" dirty="0">
                          <a:solidFill>
                            <a:srgbClr val="002060"/>
                          </a:solidFill>
                          <a:latin typeface="+mj-lt"/>
                          <a:ea typeface="Segoe UI" pitchFamily="34" charset="0"/>
                          <a:cs typeface="Segoe UI" pitchFamily="34" charset="0"/>
                        </a:rPr>
                        <a:t>A los trabajadores que cumplen cuatro 4 años de servicios para su empleador </a:t>
                      </a:r>
                      <a:r>
                        <a:rPr lang="es-ES" sz="1900" b="1" u="none" dirty="0">
                          <a:solidFill>
                            <a:srgbClr val="002060"/>
                          </a:solidFill>
                          <a:effectLst/>
                        </a:rPr>
                        <a:t>antes del 01.01.2021</a:t>
                      </a:r>
                      <a:r>
                        <a:rPr kumimoji="1" lang="es-ES" sz="1800" b="0" kern="1200" dirty="0">
                          <a:solidFill>
                            <a:srgbClr val="002060"/>
                          </a:solidFill>
                          <a:latin typeface="+mj-lt"/>
                          <a:ea typeface="Segoe UI" pitchFamily="34" charset="0"/>
                          <a:cs typeface="Segoe UI" pitchFamily="34" charset="0"/>
                        </a:rPr>
                        <a:t>, se le otorgan los beneficios por fallecimiento natural, por fallecimiento a consecuencia de un accidente y por invalidez total y permanente del trabajador originada por accidente, una vez cumplido dicho tiempo de servicios</a:t>
                      </a:r>
                      <a:endParaRPr kumimoji="1" lang="es-PE" sz="1800" b="0" kern="1200" dirty="0">
                        <a:solidFill>
                          <a:srgbClr val="002060"/>
                        </a:solidFill>
                        <a:latin typeface="+mj-lt"/>
                        <a:ea typeface="Segoe UI" pitchFamily="34" charset="0"/>
                        <a:cs typeface="Segoe U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7863422"/>
                  </a:ext>
                </a:extLst>
              </a:tr>
            </a:tbl>
          </a:graphicData>
        </a:graphic>
      </p:graphicFrame>
      <p:sp>
        <p:nvSpPr>
          <p:cNvPr id="3" name="CuadroTexto 2">
            <a:extLst>
              <a:ext uri="{FF2B5EF4-FFF2-40B4-BE49-F238E27FC236}">
                <a16:creationId xmlns:a16="http://schemas.microsoft.com/office/drawing/2014/main" id="{1F5499FF-77C4-4649-8298-5E4E1FB2FEA3}"/>
              </a:ext>
            </a:extLst>
          </p:cNvPr>
          <p:cNvSpPr txBox="1"/>
          <p:nvPr/>
        </p:nvSpPr>
        <p:spPr>
          <a:xfrm>
            <a:off x="4707486" y="453094"/>
            <a:ext cx="2840714" cy="492443"/>
          </a:xfrm>
          <a:prstGeom prst="rect">
            <a:avLst/>
          </a:prstGeom>
          <a:noFill/>
        </p:spPr>
        <p:txBody>
          <a:bodyPr wrap="none" rtlCol="0">
            <a:spAutoFit/>
          </a:bodyPr>
          <a:lstStyle/>
          <a:p>
            <a:r>
              <a:rPr lang="es-ES" sz="2600" b="1" dirty="0">
                <a:solidFill>
                  <a:srgbClr val="002060"/>
                </a:solidFill>
                <a:latin typeface="+mj-lt"/>
              </a:rPr>
              <a:t>D.S. N° 009-2020-TR</a:t>
            </a:r>
            <a:endParaRPr lang="es-PE" sz="2600" b="1" dirty="0">
              <a:solidFill>
                <a:srgbClr val="002060"/>
              </a:solidFill>
              <a:latin typeface="+mj-lt"/>
            </a:endParaRPr>
          </a:p>
        </p:txBody>
      </p:sp>
    </p:spTree>
    <p:extLst>
      <p:ext uri="{BB962C8B-B14F-4D97-AF65-F5344CB8AC3E}">
        <p14:creationId xmlns:p14="http://schemas.microsoft.com/office/powerpoint/2010/main" val="3913090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B18B880-DF32-47F4-A9C5-2F1BAA85F135}"/>
              </a:ext>
            </a:extLst>
          </p:cNvPr>
          <p:cNvGraphicFramePr>
            <a:graphicFrameLocks noGrp="1"/>
          </p:cNvGraphicFramePr>
          <p:nvPr/>
        </p:nvGraphicFramePr>
        <p:xfrm>
          <a:off x="942110" y="1080654"/>
          <a:ext cx="10208112" cy="5665444"/>
        </p:xfrm>
        <a:graphic>
          <a:graphicData uri="http://schemas.openxmlformats.org/drawingml/2006/table">
            <a:tbl>
              <a:tblPr firstRow="1" firstCol="1" lastRow="1" lastCol="1" bandRow="1" bandCol="1">
                <a:tableStyleId>{5C22544A-7EE6-4342-B048-85BDC9FD1C3A}</a:tableStyleId>
              </a:tblPr>
              <a:tblGrid>
                <a:gridCol w="2280293">
                  <a:extLst>
                    <a:ext uri="{9D8B030D-6E8A-4147-A177-3AD203B41FA5}">
                      <a16:colId xmlns:a16="http://schemas.microsoft.com/office/drawing/2014/main" val="231232617"/>
                    </a:ext>
                  </a:extLst>
                </a:gridCol>
                <a:gridCol w="7927819">
                  <a:extLst>
                    <a:ext uri="{9D8B030D-6E8A-4147-A177-3AD203B41FA5}">
                      <a16:colId xmlns:a16="http://schemas.microsoft.com/office/drawing/2014/main" val="1666410704"/>
                    </a:ext>
                  </a:extLst>
                </a:gridCol>
              </a:tblGrid>
              <a:tr h="3204743">
                <a:tc>
                  <a:txBody>
                    <a:bodyPr/>
                    <a:lstStyle/>
                    <a:p>
                      <a:pPr marL="69850" marR="73660" lvl="0" indent="0" algn="ctr" defTabSz="914400" rtl="0" eaLnBrk="1" fontAlgn="auto" latinLnBrk="0" hangingPunct="1">
                        <a:lnSpc>
                          <a:spcPct val="97000"/>
                        </a:lnSpc>
                        <a:spcBef>
                          <a:spcPts val="660"/>
                        </a:spcBef>
                        <a:spcAft>
                          <a:spcPts val="0"/>
                        </a:spcAft>
                        <a:buClrTx/>
                        <a:buSzTx/>
                        <a:buFontTx/>
                        <a:buNone/>
                        <a:tabLst/>
                        <a:defRPr/>
                      </a:pPr>
                      <a:endParaRPr lang="es-ES" sz="1800" dirty="0">
                        <a:solidFill>
                          <a:schemeClr val="tx1"/>
                        </a:solidFill>
                        <a:effectLst/>
                        <a:latin typeface="+mj-lt"/>
                      </a:endParaRPr>
                    </a:p>
                    <a:p>
                      <a:pPr marL="69850" marR="73660" lvl="0" indent="0" algn="ctr" defTabSz="914400" rtl="0" eaLnBrk="1" fontAlgn="auto" latinLnBrk="0" hangingPunct="1">
                        <a:lnSpc>
                          <a:spcPct val="97000"/>
                        </a:lnSpc>
                        <a:spcBef>
                          <a:spcPts val="660"/>
                        </a:spcBef>
                        <a:spcAft>
                          <a:spcPts val="0"/>
                        </a:spcAft>
                        <a:buClrTx/>
                        <a:buSzTx/>
                        <a:buFontTx/>
                        <a:buNone/>
                        <a:tabLst/>
                        <a:defRPr/>
                      </a:pPr>
                      <a:endParaRPr lang="es-ES" sz="1800" dirty="0">
                        <a:solidFill>
                          <a:schemeClr val="tx1"/>
                        </a:solidFill>
                        <a:effectLst/>
                        <a:latin typeface="+mj-lt"/>
                      </a:endParaRPr>
                    </a:p>
                    <a:p>
                      <a:pPr marL="69850" marR="73660" lvl="0" indent="0" algn="ctr" defTabSz="914400" rtl="0" eaLnBrk="1" fontAlgn="auto" latinLnBrk="0" hangingPunct="1">
                        <a:lnSpc>
                          <a:spcPct val="97000"/>
                        </a:lnSpc>
                        <a:spcBef>
                          <a:spcPts val="660"/>
                        </a:spcBef>
                        <a:spcAft>
                          <a:spcPts val="0"/>
                        </a:spcAft>
                        <a:buClrTx/>
                        <a:buSzTx/>
                        <a:buFontTx/>
                        <a:buNone/>
                        <a:tabLst/>
                        <a:defRPr/>
                      </a:pPr>
                      <a:r>
                        <a:rPr lang="es-ES" sz="1800" dirty="0">
                          <a:solidFill>
                            <a:srgbClr val="002060"/>
                          </a:solidFill>
                          <a:effectLst/>
                          <a:latin typeface="+mj-lt"/>
                        </a:rPr>
                        <a:t>Remuneración para determinar monto del beneficio (trabajadores con menos de 3 meses</a:t>
                      </a:r>
                      <a:r>
                        <a:rPr lang="es-ES" sz="1800" spc="-160" dirty="0">
                          <a:solidFill>
                            <a:srgbClr val="002060"/>
                          </a:solidFill>
                          <a:effectLst/>
                          <a:latin typeface="+mj-lt"/>
                        </a:rPr>
                        <a:t> </a:t>
                      </a:r>
                      <a:r>
                        <a:rPr lang="es-ES" sz="1800" spc="-30" dirty="0">
                          <a:solidFill>
                            <a:srgbClr val="002060"/>
                          </a:solidFill>
                          <a:effectLst/>
                          <a:latin typeface="+mj-lt"/>
                        </a:rPr>
                        <a:t>de </a:t>
                      </a:r>
                      <a:r>
                        <a:rPr lang="es-ES" sz="1800" dirty="0">
                          <a:solidFill>
                            <a:srgbClr val="002060"/>
                          </a:solidFill>
                          <a:effectLst/>
                          <a:latin typeface="+mj-lt"/>
                        </a:rPr>
                        <a:t>servicios</a:t>
                      </a:r>
                      <a:endParaRPr lang="es-PE" sz="1800" dirty="0">
                        <a:solidFill>
                          <a:srgbClr val="002060"/>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65405" marR="70485" algn="just">
                        <a:lnSpc>
                          <a:spcPct val="100000"/>
                        </a:lnSpc>
                        <a:spcBef>
                          <a:spcPts val="0"/>
                        </a:spcBef>
                        <a:spcAft>
                          <a:spcPts val="0"/>
                        </a:spcAft>
                      </a:pPr>
                      <a:endParaRPr lang="es-ES" sz="1800" b="0" dirty="0">
                        <a:solidFill>
                          <a:schemeClr val="tx1"/>
                        </a:solidFill>
                        <a:effectLst/>
                        <a:latin typeface="+mj-lt"/>
                      </a:endParaRPr>
                    </a:p>
                    <a:p>
                      <a:pPr marL="65405" marR="70485" algn="just">
                        <a:lnSpc>
                          <a:spcPct val="100000"/>
                        </a:lnSpc>
                        <a:spcBef>
                          <a:spcPts val="0"/>
                        </a:spcBef>
                        <a:spcAft>
                          <a:spcPts val="0"/>
                        </a:spcAft>
                      </a:pPr>
                      <a:r>
                        <a:rPr lang="es-ES" sz="1800" b="0" kern="1200" dirty="0">
                          <a:solidFill>
                            <a:srgbClr val="244060"/>
                          </a:solidFill>
                          <a:latin typeface="+mj-lt"/>
                          <a:ea typeface="+mn-ea"/>
                          <a:cs typeface="Arial"/>
                        </a:rPr>
                        <a:t>Si a la </a:t>
                      </a:r>
                      <a:r>
                        <a:rPr lang="es-ES" sz="1800" b="1" kern="1200" dirty="0">
                          <a:solidFill>
                            <a:srgbClr val="002060"/>
                          </a:solidFill>
                          <a:latin typeface="+mj-lt"/>
                          <a:ea typeface="+mn-ea"/>
                          <a:cs typeface="Arial"/>
                        </a:rPr>
                        <a:t>fecha de la contingencia</a:t>
                      </a:r>
                      <a:r>
                        <a:rPr lang="es-ES" sz="1800" b="0" kern="1200" dirty="0">
                          <a:solidFill>
                            <a:srgbClr val="244060"/>
                          </a:solidFill>
                          <a:latin typeface="+mj-lt"/>
                          <a:ea typeface="+mn-ea"/>
                          <a:cs typeface="Arial"/>
                        </a:rPr>
                        <a:t>, tienen menos de 3 meses de servicios:</a:t>
                      </a:r>
                    </a:p>
                    <a:p>
                      <a:pPr marL="65405" marR="70485" algn="just">
                        <a:lnSpc>
                          <a:spcPct val="100000"/>
                        </a:lnSpc>
                        <a:spcBef>
                          <a:spcPts val="0"/>
                        </a:spcBef>
                        <a:spcAft>
                          <a:spcPts val="0"/>
                        </a:spcAft>
                      </a:pPr>
                      <a:endParaRPr lang="es-PE" sz="800" b="0" kern="1200" dirty="0">
                        <a:solidFill>
                          <a:srgbClr val="244060"/>
                        </a:solidFill>
                        <a:latin typeface="+mj-lt"/>
                        <a:ea typeface="+mn-ea"/>
                        <a:cs typeface="Arial"/>
                      </a:endParaRPr>
                    </a:p>
                    <a:p>
                      <a:pPr marL="450850" marR="64770" lvl="0" indent="-273050" algn="just">
                        <a:lnSpc>
                          <a:spcPct val="100000"/>
                        </a:lnSpc>
                        <a:spcBef>
                          <a:spcPts val="0"/>
                        </a:spcBef>
                        <a:spcAft>
                          <a:spcPts val="0"/>
                        </a:spcAft>
                        <a:buSzPts val="950"/>
                        <a:buFont typeface="Calibri" panose="020F0502020204030204" pitchFamily="34" charset="0"/>
                        <a:buNone/>
                        <a:tabLst>
                          <a:tab pos="184785" algn="l"/>
                        </a:tabLst>
                      </a:pPr>
                      <a:r>
                        <a:rPr lang="es-ES" sz="1800" b="0" spc="-5" dirty="0">
                          <a:solidFill>
                            <a:schemeClr val="tx1"/>
                          </a:solidFill>
                          <a:effectLst/>
                          <a:latin typeface="+mj-lt"/>
                        </a:rPr>
                        <a:t>a) </a:t>
                      </a:r>
                      <a:r>
                        <a:rPr lang="es-ES" sz="1800" b="0" kern="1200" dirty="0">
                          <a:solidFill>
                            <a:srgbClr val="244060"/>
                          </a:solidFill>
                          <a:latin typeface="+mj-lt"/>
                          <a:ea typeface="+mn-ea"/>
                          <a:cs typeface="Arial"/>
                        </a:rPr>
                        <a:t>Si la antigüedad es inferior a 3 meses, el beneficio por fallecimiento natural se establece en base a la remuneración mensual percibida por aquél en la fecha previa al fallecimiento.</a:t>
                      </a:r>
                      <a:endParaRPr lang="es-PE" sz="1800" b="0" kern="1200" dirty="0">
                        <a:solidFill>
                          <a:srgbClr val="244060"/>
                        </a:solidFill>
                        <a:latin typeface="+mj-lt"/>
                        <a:ea typeface="+mn-ea"/>
                        <a:cs typeface="Arial"/>
                      </a:endParaRPr>
                    </a:p>
                    <a:p>
                      <a:pPr marL="450850" marR="64135" lvl="0" indent="-273050" algn="just">
                        <a:lnSpc>
                          <a:spcPct val="100000"/>
                        </a:lnSpc>
                        <a:spcBef>
                          <a:spcPts val="0"/>
                        </a:spcBef>
                        <a:spcAft>
                          <a:spcPts val="0"/>
                        </a:spcAft>
                        <a:buSzPts val="950"/>
                        <a:buFont typeface="Calibri" panose="020F0502020204030204" pitchFamily="34" charset="0"/>
                        <a:buNone/>
                        <a:tabLst>
                          <a:tab pos="198120" algn="l"/>
                        </a:tabLst>
                      </a:pPr>
                      <a:r>
                        <a:rPr lang="es-ES" sz="1800" b="0" kern="1200" dirty="0">
                          <a:solidFill>
                            <a:srgbClr val="244060"/>
                          </a:solidFill>
                          <a:latin typeface="+mj-lt"/>
                          <a:ea typeface="+mn-ea"/>
                          <a:cs typeface="Arial"/>
                        </a:rPr>
                        <a:t> b) Si la antigüedad es menor a 30 días, el beneficio,  sea cual fuere la contingencia, se establece en base a la remuneración mensual pactada en el contrato de trabajo.</a:t>
                      </a:r>
                      <a:endParaRPr lang="es-PE" sz="1800" b="0" kern="1200" dirty="0">
                        <a:solidFill>
                          <a:srgbClr val="244060"/>
                        </a:solidFill>
                        <a:latin typeface="+mj-lt"/>
                        <a:ea typeface="+mn-ea"/>
                        <a:cs typeface="Arial"/>
                      </a:endParaRPr>
                    </a:p>
                    <a:p>
                      <a:pPr marL="65405" marR="65405" algn="just">
                        <a:lnSpc>
                          <a:spcPct val="100000"/>
                        </a:lnSpc>
                        <a:spcBef>
                          <a:spcPts val="0"/>
                        </a:spcBef>
                        <a:spcAft>
                          <a:spcPts val="0"/>
                        </a:spcAft>
                      </a:pPr>
                      <a:endParaRPr lang="es-ES" sz="800" b="0" kern="1200" dirty="0">
                        <a:solidFill>
                          <a:srgbClr val="244060"/>
                        </a:solidFill>
                        <a:latin typeface="+mj-lt"/>
                        <a:ea typeface="+mn-ea"/>
                        <a:cs typeface="Arial"/>
                      </a:endParaRPr>
                    </a:p>
                    <a:p>
                      <a:pPr marL="65405" marR="65405" algn="just">
                        <a:lnSpc>
                          <a:spcPct val="100000"/>
                        </a:lnSpc>
                        <a:spcBef>
                          <a:spcPts val="0"/>
                        </a:spcBef>
                        <a:spcAft>
                          <a:spcPts val="0"/>
                        </a:spcAft>
                      </a:pPr>
                      <a:r>
                        <a:rPr lang="es-ES" sz="1800" b="0" kern="1200" dirty="0">
                          <a:solidFill>
                            <a:srgbClr val="244060"/>
                          </a:solidFill>
                          <a:latin typeface="+mj-lt"/>
                          <a:ea typeface="+mn-ea"/>
                          <a:cs typeface="Arial"/>
                        </a:rPr>
                        <a:t>Lo indicado en los literales a) y b) también aplica para el monto del beneficio en el caso de trabajadores remunerados a comisión o destajo, sea cual fuere la contingencia.</a:t>
                      </a:r>
                      <a:endParaRPr lang="es-PE" sz="1800" b="0" kern="1200" dirty="0">
                        <a:solidFill>
                          <a:srgbClr val="244060"/>
                        </a:solidFill>
                        <a:latin typeface="+mj-lt"/>
                        <a:ea typeface="+mn-ea"/>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4798145"/>
                  </a:ext>
                </a:extLst>
              </a:tr>
              <a:tr h="903668">
                <a:tc>
                  <a:txBody>
                    <a:bodyPr/>
                    <a:lstStyle/>
                    <a:p>
                      <a:pPr marL="191770" marR="93345" indent="-100965" algn="ctr">
                        <a:lnSpc>
                          <a:spcPct val="97000"/>
                        </a:lnSpc>
                        <a:spcBef>
                          <a:spcPts val="205"/>
                        </a:spcBef>
                        <a:spcAft>
                          <a:spcPts val="0"/>
                        </a:spcAft>
                      </a:pPr>
                      <a:r>
                        <a:rPr lang="es-ES" sz="1800" dirty="0">
                          <a:solidFill>
                            <a:srgbClr val="002060"/>
                          </a:solidFill>
                          <a:effectLst/>
                          <a:latin typeface="+mj-lt"/>
                        </a:rPr>
                        <a:t>Registro Obligatorio de Contratos del Seguro Vida Ley</a:t>
                      </a:r>
                      <a:endParaRPr lang="es-PE" sz="1800" dirty="0">
                        <a:solidFill>
                          <a:srgbClr val="002060"/>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68580" marR="68580" algn="just">
                        <a:lnSpc>
                          <a:spcPct val="103000"/>
                        </a:lnSpc>
                        <a:spcBef>
                          <a:spcPts val="205"/>
                        </a:spcBef>
                        <a:spcAft>
                          <a:spcPts val="0"/>
                        </a:spcAft>
                      </a:pPr>
                      <a:r>
                        <a:rPr lang="es-ES" sz="1800" b="0" kern="1200" dirty="0">
                          <a:solidFill>
                            <a:srgbClr val="244060"/>
                          </a:solidFill>
                          <a:latin typeface="+mj-lt"/>
                          <a:ea typeface="+mn-ea"/>
                          <a:cs typeface="Arial"/>
                        </a:rPr>
                        <a:t>El Registro Obligatorio de Contratos del Seguro Vida Ley se encontrará a disposición del trabajador y sus familiares para cualquier consulta. El MTPE tiene un plazo de 45 días para implementar el registro respectivo.</a:t>
                      </a:r>
                      <a:endParaRPr lang="es-PE" sz="1800" b="0" kern="1200" dirty="0">
                        <a:solidFill>
                          <a:srgbClr val="244060"/>
                        </a:solidFill>
                        <a:latin typeface="+mj-lt"/>
                        <a:ea typeface="+mn-ea"/>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4329433"/>
                  </a:ext>
                </a:extLst>
              </a:tr>
              <a:tr h="1500416">
                <a:tc>
                  <a:txBody>
                    <a:bodyPr/>
                    <a:lstStyle/>
                    <a:p>
                      <a:pPr marL="71755" marR="73660" algn="ctr">
                        <a:lnSpc>
                          <a:spcPct val="97000"/>
                        </a:lnSpc>
                        <a:spcBef>
                          <a:spcPts val="205"/>
                        </a:spcBef>
                        <a:spcAft>
                          <a:spcPts val="0"/>
                        </a:spcAft>
                      </a:pPr>
                      <a:endParaRPr lang="es-ES" sz="1800" dirty="0">
                        <a:solidFill>
                          <a:srgbClr val="002060"/>
                        </a:solidFill>
                        <a:effectLst/>
                        <a:latin typeface="+mj-lt"/>
                      </a:endParaRPr>
                    </a:p>
                    <a:p>
                      <a:pPr marL="71755" marR="73660" algn="ctr">
                        <a:lnSpc>
                          <a:spcPct val="97000"/>
                        </a:lnSpc>
                        <a:spcBef>
                          <a:spcPts val="205"/>
                        </a:spcBef>
                        <a:spcAft>
                          <a:spcPts val="0"/>
                        </a:spcAft>
                      </a:pPr>
                      <a:r>
                        <a:rPr lang="es-ES" sz="1800" dirty="0">
                          <a:solidFill>
                            <a:srgbClr val="002060"/>
                          </a:solidFill>
                          <a:effectLst/>
                          <a:latin typeface="+mj-lt"/>
                        </a:rPr>
                        <a:t>Seguro de vida en la intermediación laboral y tercerización de servicios</a:t>
                      </a:r>
                      <a:endParaRPr lang="es-PE" sz="1800" dirty="0">
                        <a:solidFill>
                          <a:srgbClr val="002060"/>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68580" marR="64135" algn="just">
                        <a:lnSpc>
                          <a:spcPct val="100000"/>
                        </a:lnSpc>
                        <a:spcBef>
                          <a:spcPts val="0"/>
                        </a:spcBef>
                        <a:spcAft>
                          <a:spcPts val="0"/>
                        </a:spcAft>
                      </a:pPr>
                      <a:r>
                        <a:rPr lang="es-ES" sz="1800" b="0" kern="1200" dirty="0">
                          <a:solidFill>
                            <a:srgbClr val="244060"/>
                          </a:solidFill>
                          <a:latin typeface="+mj-lt"/>
                          <a:ea typeface="+mn-ea"/>
                          <a:cs typeface="Arial"/>
                        </a:rPr>
                        <a:t>La </a:t>
                      </a:r>
                      <a:r>
                        <a:rPr lang="es-ES" sz="1800" b="1" kern="1200" dirty="0">
                          <a:solidFill>
                            <a:srgbClr val="002060"/>
                          </a:solidFill>
                          <a:latin typeface="+mj-lt"/>
                          <a:ea typeface="+mn-ea"/>
                          <a:cs typeface="Arial"/>
                        </a:rPr>
                        <a:t>responsabilidad solidaria </a:t>
                      </a:r>
                      <a:r>
                        <a:rPr lang="es-ES" sz="1800" b="0" kern="1200" dirty="0">
                          <a:solidFill>
                            <a:srgbClr val="244060"/>
                          </a:solidFill>
                          <a:latin typeface="+mj-lt"/>
                          <a:ea typeface="+mn-ea"/>
                          <a:cs typeface="Arial"/>
                        </a:rPr>
                        <a:t>prevista en las leyes de Intermediación y tercerización laboral resulta aplicable, según corresponda, a la obligación de contratar la póliza del seguro de vida y al pago de las primas; así como al pago directo del beneficio en caso del incumplimiento</a:t>
                      </a:r>
                      <a:r>
                        <a:rPr lang="es-ES" sz="1800" b="0" dirty="0">
                          <a:solidFill>
                            <a:schemeClr val="tx1"/>
                          </a:solidFill>
                          <a:effectLst/>
                          <a:latin typeface="+mj-lt"/>
                        </a:rPr>
                        <a:t>.</a:t>
                      </a:r>
                      <a:endParaRPr lang="es-PE" sz="1800" b="0" dirty="0">
                        <a:solidFill>
                          <a:schemeClr val="tx1"/>
                        </a:solidFill>
                        <a:effectLst/>
                        <a:latin typeface="+mj-lt"/>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5324574"/>
                  </a:ext>
                </a:extLst>
              </a:tr>
            </a:tbl>
          </a:graphicData>
        </a:graphic>
      </p:graphicFrame>
      <p:sp>
        <p:nvSpPr>
          <p:cNvPr id="4" name="CuadroTexto 3">
            <a:extLst>
              <a:ext uri="{FF2B5EF4-FFF2-40B4-BE49-F238E27FC236}">
                <a16:creationId xmlns:a16="http://schemas.microsoft.com/office/drawing/2014/main" id="{F8F4DCC4-1758-4D5A-B3D8-C4B7AD835628}"/>
              </a:ext>
            </a:extLst>
          </p:cNvPr>
          <p:cNvSpPr txBox="1"/>
          <p:nvPr/>
        </p:nvSpPr>
        <p:spPr>
          <a:xfrm>
            <a:off x="4675643" y="356841"/>
            <a:ext cx="2840714" cy="492443"/>
          </a:xfrm>
          <a:prstGeom prst="rect">
            <a:avLst/>
          </a:prstGeom>
          <a:noFill/>
        </p:spPr>
        <p:txBody>
          <a:bodyPr wrap="none" rtlCol="0">
            <a:spAutoFit/>
          </a:bodyPr>
          <a:lstStyle/>
          <a:p>
            <a:r>
              <a:rPr lang="es-ES" sz="2600" b="1" dirty="0">
                <a:solidFill>
                  <a:srgbClr val="002060"/>
                </a:solidFill>
                <a:latin typeface="+mj-lt"/>
              </a:rPr>
              <a:t>D.S. N° 009-2020-TR</a:t>
            </a:r>
            <a:endParaRPr lang="es-PE" sz="2600" b="1" dirty="0">
              <a:solidFill>
                <a:srgbClr val="002060"/>
              </a:solidFill>
              <a:latin typeface="+mj-lt"/>
            </a:endParaRPr>
          </a:p>
        </p:txBody>
      </p:sp>
    </p:spTree>
    <p:extLst>
      <p:ext uri="{BB962C8B-B14F-4D97-AF65-F5344CB8AC3E}">
        <p14:creationId xmlns:p14="http://schemas.microsoft.com/office/powerpoint/2010/main" val="342693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991544" y="116632"/>
            <a:ext cx="8229600" cy="1143000"/>
          </a:xfrm>
        </p:spPr>
        <p:txBody>
          <a:bodyPr>
            <a:normAutofit/>
          </a:bodyPr>
          <a:lstStyle/>
          <a:p>
            <a:pPr algn="ctr" eaLnBrk="1" hangingPunct="1"/>
            <a:r>
              <a:rPr lang="es-ES" sz="2800" b="1" dirty="0">
                <a:solidFill>
                  <a:srgbClr val="002060"/>
                </a:solidFill>
                <a:latin typeface="Calibri Light" panose="020F0302020204030204" pitchFamily="34" charset="0"/>
                <a:cs typeface="Calibri Light" panose="020F0302020204030204" pitchFamily="34" charset="0"/>
              </a:rPr>
              <a:t>Tratamientos sancionatorios especiales</a:t>
            </a:r>
            <a:br>
              <a:rPr lang="es-ES" sz="2800" b="1" dirty="0">
                <a:solidFill>
                  <a:srgbClr val="002060"/>
                </a:solidFill>
                <a:latin typeface="Calibri Light" panose="020F0302020204030204" pitchFamily="34" charset="0"/>
                <a:cs typeface="Calibri Light" panose="020F0302020204030204" pitchFamily="34" charset="0"/>
              </a:rPr>
            </a:br>
            <a:r>
              <a:rPr lang="es-ES" sz="2400" b="1" dirty="0">
                <a:solidFill>
                  <a:srgbClr val="C00000"/>
                </a:solidFill>
                <a:latin typeface="Calibri Light" panose="020F0302020204030204" pitchFamily="34" charset="0"/>
                <a:cs typeface="Calibri Light" panose="020F0302020204030204" pitchFamily="34" charset="0"/>
              </a:rPr>
              <a:t>-D.S. N° 007-2017-TR-</a:t>
            </a:r>
            <a:endParaRPr lang="es-ES_tradnl" sz="2400" b="1" dirty="0">
              <a:solidFill>
                <a:srgbClr val="C00000"/>
              </a:solidFill>
              <a:latin typeface="Calibri Light" panose="020F0302020204030204" pitchFamily="34" charset="0"/>
              <a:cs typeface="Calibri Light" panose="020F0302020204030204" pitchFamily="34" charset="0"/>
            </a:endParaRPr>
          </a:p>
        </p:txBody>
      </p:sp>
      <p:sp>
        <p:nvSpPr>
          <p:cNvPr id="51202" name="Rectangle 3"/>
          <p:cNvSpPr>
            <a:spLocks noGrp="1" noChangeArrowheads="1"/>
          </p:cNvSpPr>
          <p:nvPr>
            <p:ph idx="1"/>
          </p:nvPr>
        </p:nvSpPr>
        <p:spPr>
          <a:xfrm>
            <a:off x="1843069" y="557948"/>
            <a:ext cx="8104609" cy="5361708"/>
          </a:xfrm>
        </p:spPr>
        <p:txBody>
          <a:bodyPr>
            <a:normAutofit/>
          </a:bodyPr>
          <a:lstStyle/>
          <a:p>
            <a:pPr marL="0" indent="0" algn="just">
              <a:buNone/>
              <a:tabLst>
                <a:tab pos="373063" algn="l"/>
              </a:tabLst>
            </a:pPr>
            <a:endParaRPr lang="es-ES" sz="2100" dirty="0"/>
          </a:p>
          <a:p>
            <a:pPr marL="0" indent="0" algn="just">
              <a:buNone/>
              <a:tabLst>
                <a:tab pos="373063" algn="l"/>
              </a:tabLst>
            </a:pPr>
            <a:endParaRPr lang="es-ES" sz="2100" dirty="0"/>
          </a:p>
          <a:p>
            <a:pPr lvl="1" algn="just">
              <a:buFont typeface="Wingdings" panose="05000000000000000000" pitchFamily="2" charset="2"/>
              <a:buChar char="§"/>
              <a:tabLst>
                <a:tab pos="373063" algn="l"/>
              </a:tabLst>
            </a:pPr>
            <a:r>
              <a:rPr lang="es-ES" sz="2100" dirty="0"/>
              <a:t>Posibilidad de acreditar condición de empresa inscrita en el REMYPE “hasta la oportunidad de presentación de descargos ante la autoridad sancionadora” (</a:t>
            </a:r>
            <a:r>
              <a:rPr lang="es-ES" sz="2100" u="sng" dirty="0"/>
              <a:t>antes</a:t>
            </a:r>
            <a:r>
              <a:rPr lang="es-ES" sz="2100" dirty="0"/>
              <a:t>: se </a:t>
            </a:r>
            <a:r>
              <a:rPr lang="es-ES" sz="2100" dirty="0" smtClean="0"/>
              <a:t>debía acreditar estar en el </a:t>
            </a:r>
            <a:r>
              <a:rPr lang="es-ES" sz="2100" dirty="0"/>
              <a:t>REMYPE </a:t>
            </a:r>
            <a:r>
              <a:rPr lang="es-ES" sz="2100" u="sng" dirty="0"/>
              <a:t>con anterioridad</a:t>
            </a:r>
            <a:r>
              <a:rPr lang="es-ES" sz="2100" dirty="0"/>
              <a:t> a la emisión de orden de inspección)</a:t>
            </a:r>
          </a:p>
          <a:p>
            <a:pPr marL="457200" lvl="1" indent="0" algn="just">
              <a:buNone/>
              <a:tabLst>
                <a:tab pos="373063" algn="l"/>
              </a:tabLst>
            </a:pPr>
            <a:endParaRPr lang="es-ES" sz="2100" dirty="0"/>
          </a:p>
          <a:p>
            <a:pPr lvl="1" algn="just">
              <a:buFont typeface="Wingdings" panose="05000000000000000000" pitchFamily="2" charset="2"/>
              <a:buChar char="§"/>
              <a:tabLst>
                <a:tab pos="373063" algn="l"/>
              </a:tabLst>
            </a:pPr>
            <a:r>
              <a:rPr lang="es-ES" sz="2100" dirty="0"/>
              <a:t>Tabla especial de sanciones para infracciones contra </a:t>
            </a:r>
            <a:r>
              <a:rPr lang="es-ES" sz="2100" u="sng" dirty="0"/>
              <a:t>trabajadores del hogar </a:t>
            </a:r>
          </a:p>
          <a:p>
            <a:pPr marL="373063" indent="-373063" algn="just">
              <a:buNone/>
              <a:tabLst>
                <a:tab pos="373063" algn="l"/>
              </a:tabLst>
            </a:pPr>
            <a:endParaRPr lang="es-ES" sz="2100" dirty="0"/>
          </a:p>
        </p:txBody>
      </p:sp>
      <p:pic>
        <p:nvPicPr>
          <p:cNvPr id="4" name="Imagen 3">
            <a:extLst>
              <a:ext uri="{FF2B5EF4-FFF2-40B4-BE49-F238E27FC236}">
                <a16:creationId xmlns:a16="http://schemas.microsoft.com/office/drawing/2014/main" id="{1CA76518-0ABE-4472-B8A9-DDCFA9EF92F6}"/>
              </a:ext>
            </a:extLst>
          </p:cNvPr>
          <p:cNvPicPr>
            <a:picLocks noChangeAspect="1"/>
          </p:cNvPicPr>
          <p:nvPr/>
        </p:nvPicPr>
        <p:blipFill>
          <a:blip r:embed="rId2"/>
          <a:stretch>
            <a:fillRect/>
          </a:stretch>
        </p:blipFill>
        <p:spPr>
          <a:xfrm>
            <a:off x="3152509" y="4071806"/>
            <a:ext cx="2584272" cy="1847850"/>
          </a:xfrm>
          <a:prstGeom prst="rect">
            <a:avLst/>
          </a:prstGeom>
        </p:spPr>
      </p:pic>
      <p:pic>
        <p:nvPicPr>
          <p:cNvPr id="5" name="Imagen 4">
            <a:extLst>
              <a:ext uri="{FF2B5EF4-FFF2-40B4-BE49-F238E27FC236}">
                <a16:creationId xmlns:a16="http://schemas.microsoft.com/office/drawing/2014/main" id="{901C68E1-4E52-4F95-9EA0-FF1471D6EF6E}"/>
              </a:ext>
            </a:extLst>
          </p:cNvPr>
          <p:cNvPicPr>
            <a:picLocks noChangeAspect="1"/>
          </p:cNvPicPr>
          <p:nvPr/>
        </p:nvPicPr>
        <p:blipFill>
          <a:blip r:embed="rId3"/>
          <a:stretch>
            <a:fillRect/>
          </a:stretch>
        </p:blipFill>
        <p:spPr>
          <a:xfrm>
            <a:off x="6691379" y="4071806"/>
            <a:ext cx="2619375" cy="1743075"/>
          </a:xfrm>
          <a:prstGeom prst="rect">
            <a:avLst/>
          </a:prstGeom>
        </p:spPr>
      </p:pic>
    </p:spTree>
    <p:extLst>
      <p:ext uri="{BB962C8B-B14F-4D97-AF65-F5344CB8AC3E}">
        <p14:creationId xmlns:p14="http://schemas.microsoft.com/office/powerpoint/2010/main" val="98969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2320119" y="171739"/>
            <a:ext cx="6687403" cy="1143000"/>
          </a:xfrm>
        </p:spPr>
        <p:txBody>
          <a:bodyPr>
            <a:normAutofit/>
          </a:bodyPr>
          <a:lstStyle/>
          <a:p>
            <a:pPr algn="ctr"/>
            <a:r>
              <a:rPr lang="es-PE" sz="3200" b="1" dirty="0">
                <a:solidFill>
                  <a:srgbClr val="002060"/>
                </a:solidFill>
                <a:latin typeface="Calibri Light" panose="020F0302020204030204" pitchFamily="34" charset="0"/>
                <a:cs typeface="Calibri Light" panose="020F0302020204030204" pitchFamily="34" charset="0"/>
              </a:rPr>
              <a:t>Otras modificaciones</a:t>
            </a:r>
            <a:r>
              <a:rPr lang="es-PE" sz="2200" b="1" dirty="0">
                <a:solidFill>
                  <a:srgbClr val="002060"/>
                </a:solidFill>
                <a:latin typeface="Calibri Light" panose="020F0302020204030204" pitchFamily="34" charset="0"/>
                <a:cs typeface="Calibri Light" panose="020F0302020204030204" pitchFamily="34" charset="0"/>
              </a:rPr>
              <a:t/>
            </a:r>
            <a:br>
              <a:rPr lang="es-PE" sz="2200" b="1" dirty="0">
                <a:solidFill>
                  <a:srgbClr val="002060"/>
                </a:solidFill>
                <a:latin typeface="Calibri Light" panose="020F0302020204030204" pitchFamily="34" charset="0"/>
                <a:cs typeface="Calibri Light" panose="020F0302020204030204" pitchFamily="34" charset="0"/>
              </a:rPr>
            </a:br>
            <a:r>
              <a:rPr lang="es-PE" sz="2200" b="1" dirty="0">
                <a:solidFill>
                  <a:srgbClr val="C00000"/>
                </a:solidFill>
                <a:latin typeface="Calibri Light" panose="020F0302020204030204" pitchFamily="34" charset="0"/>
                <a:cs typeface="Calibri Light" panose="020F0302020204030204" pitchFamily="34" charset="0"/>
              </a:rPr>
              <a:t>-D.S. 016-2017-TR-</a:t>
            </a:r>
          </a:p>
        </p:txBody>
      </p:sp>
      <p:sp>
        <p:nvSpPr>
          <p:cNvPr id="3" name="Marcador de contenido 2"/>
          <p:cNvSpPr>
            <a:spLocks noGrp="1"/>
          </p:cNvSpPr>
          <p:nvPr>
            <p:ph idx="1"/>
          </p:nvPr>
        </p:nvSpPr>
        <p:spPr>
          <a:xfrm>
            <a:off x="1974079" y="1708356"/>
            <a:ext cx="8511610" cy="4359158"/>
          </a:xfrm>
        </p:spPr>
        <p:txBody>
          <a:bodyPr>
            <a:noAutofit/>
          </a:bodyPr>
          <a:lstStyle/>
          <a:p>
            <a:pPr algn="just">
              <a:buFont typeface="Wingdings" panose="05000000000000000000" pitchFamily="2" charset="2"/>
              <a:buChar char="§"/>
              <a:defRPr/>
            </a:pPr>
            <a:r>
              <a:rPr lang="es-PE" sz="1800" dirty="0"/>
              <a:t>Se </a:t>
            </a:r>
            <a:r>
              <a:rPr lang="es-PE" sz="1800" b="1" u="sng" dirty="0"/>
              <a:t>incorpora</a:t>
            </a:r>
            <a:r>
              <a:rPr lang="es-PE" sz="1800" dirty="0"/>
              <a:t> infracciones (leves/graves/muy graves) relacionadas con incumplimientos en materia de </a:t>
            </a:r>
            <a:r>
              <a:rPr lang="es-PE" sz="1800" b="1" u="sng" dirty="0"/>
              <a:t>Seguridad Social</a:t>
            </a:r>
          </a:p>
          <a:p>
            <a:pPr algn="just">
              <a:buFont typeface="Wingdings" panose="05000000000000000000" pitchFamily="2" charset="2"/>
              <a:buChar char="§"/>
            </a:pPr>
            <a:r>
              <a:rPr lang="es-PE" sz="1800" dirty="0"/>
              <a:t>Constituyen </a:t>
            </a:r>
            <a:r>
              <a:rPr lang="es-PE" sz="1800" b="1" u="sng" dirty="0"/>
              <a:t>eximentes de sanción</a:t>
            </a:r>
            <a:r>
              <a:rPr lang="es-PE" sz="1800" b="1" dirty="0"/>
              <a:t> </a:t>
            </a:r>
            <a:r>
              <a:rPr lang="es-PE" sz="1800" dirty="0"/>
              <a:t>por la comisión de infracciones las situaciones previstas en los literales a), b), d), e) y f) del numeral 1 del artículo 255 de la LPAG:</a:t>
            </a:r>
          </a:p>
          <a:p>
            <a:pPr marL="0" indent="0" algn="just">
              <a:buNone/>
            </a:pPr>
            <a:endParaRPr lang="es-PE" sz="1800" dirty="0"/>
          </a:p>
          <a:p>
            <a:pPr lvl="1" algn="just">
              <a:buFont typeface="Wingdings" panose="05000000000000000000" pitchFamily="2" charset="2"/>
              <a:buChar char="ü"/>
            </a:pPr>
            <a:r>
              <a:rPr lang="es-PE" sz="1800" dirty="0"/>
              <a:t>Caso fortuito o fuerza mayor debidamente comprobada</a:t>
            </a:r>
          </a:p>
          <a:p>
            <a:pPr lvl="1" algn="just">
              <a:buFont typeface="Wingdings" panose="05000000000000000000" pitchFamily="2" charset="2"/>
              <a:buChar char="ü"/>
            </a:pPr>
            <a:r>
              <a:rPr lang="es-PE" sz="1800" dirty="0"/>
              <a:t>Obrar en cumplimiento de una ley</a:t>
            </a:r>
          </a:p>
          <a:p>
            <a:pPr lvl="1" algn="just">
              <a:buFont typeface="Wingdings" panose="05000000000000000000" pitchFamily="2" charset="2"/>
              <a:buChar char="ü"/>
            </a:pPr>
            <a:r>
              <a:rPr lang="es-PE" sz="1800" dirty="0"/>
              <a:t>Acatar una orden obligatoria de autoridad competente</a:t>
            </a:r>
          </a:p>
          <a:p>
            <a:pPr lvl="1" algn="just">
              <a:buFont typeface="Wingdings" panose="05000000000000000000" pitchFamily="2" charset="2"/>
              <a:buChar char="ü"/>
            </a:pPr>
            <a:r>
              <a:rPr lang="es-PE" sz="1800" dirty="0"/>
              <a:t>Haber incurrido en error por inducción de la Administración o disposición administrativa confusa.</a:t>
            </a:r>
          </a:p>
          <a:p>
            <a:pPr algn="just">
              <a:buFont typeface="Wingdings" panose="05000000000000000000" pitchFamily="2" charset="2"/>
              <a:buChar char="§"/>
            </a:pPr>
            <a:r>
              <a:rPr lang="es-PE" sz="1800" dirty="0"/>
              <a:t>Será un </a:t>
            </a:r>
            <a:r>
              <a:rPr lang="es-PE" sz="1800" b="1" u="sng" dirty="0"/>
              <a:t>atenuante de la responsabilidad por infracciones</a:t>
            </a:r>
            <a:r>
              <a:rPr lang="es-PE" sz="1800" dirty="0"/>
              <a:t>, si iniciado un procedimiento administrativo sancionador, </a:t>
            </a:r>
            <a:r>
              <a:rPr lang="es-PE" sz="1800" b="1" u="sng" dirty="0"/>
              <a:t>el infractor reconoce su responsabilidad</a:t>
            </a:r>
            <a:r>
              <a:rPr lang="es-PE" sz="1800" dirty="0"/>
              <a:t> de forma expresa y por escrito. Para ello deberá acompañar su compromiso de subsanar las infracciones en un plazo no mayor de 1 año. En tal caso, se reducirá la multa al 80</a:t>
            </a:r>
            <a:r>
              <a:rPr lang="es-PE" sz="1800" dirty="0" smtClean="0"/>
              <a:t>%.</a:t>
            </a:r>
            <a:r>
              <a:rPr lang="es-PE" sz="2000" dirty="0" smtClean="0"/>
              <a:t> </a:t>
            </a:r>
            <a:endParaRPr lang="es-PE" sz="2000" dirty="0"/>
          </a:p>
          <a:p>
            <a:pPr marL="0" indent="0" algn="just">
              <a:buNone/>
              <a:defRPr/>
            </a:pPr>
            <a:endParaRPr lang="es-PE" sz="2000" dirty="0"/>
          </a:p>
          <a:p>
            <a:pPr marL="0" indent="0" algn="just">
              <a:buNone/>
              <a:defRPr/>
            </a:pPr>
            <a:endParaRPr lang="es-PE" sz="2000" dirty="0"/>
          </a:p>
          <a:p>
            <a:pPr marL="0" indent="0" algn="just">
              <a:buNone/>
              <a:defRPr/>
            </a:pPr>
            <a:endParaRPr lang="es-PE" sz="2000" dirty="0"/>
          </a:p>
          <a:p>
            <a:pPr marL="0" indent="0" algn="just">
              <a:buNone/>
              <a:defRPr/>
            </a:pPr>
            <a:endParaRPr lang="es-PE" sz="2000" dirty="0"/>
          </a:p>
          <a:p>
            <a:pPr marL="0" indent="0" algn="just">
              <a:buNone/>
              <a:defRPr/>
            </a:pPr>
            <a:endParaRPr lang="es-PE" sz="2000" dirty="0"/>
          </a:p>
          <a:p>
            <a:pPr marL="0" indent="0" algn="just">
              <a:buNone/>
              <a:defRPr/>
            </a:pPr>
            <a:endParaRPr lang="es-PE" sz="2000" dirty="0"/>
          </a:p>
          <a:p>
            <a:pPr marL="0" indent="0" algn="just">
              <a:buNone/>
              <a:defRPr/>
            </a:pPr>
            <a:endParaRPr lang="es-PE" sz="2000" dirty="0"/>
          </a:p>
          <a:p>
            <a:pPr marL="0" indent="0" algn="just">
              <a:buNone/>
              <a:defRPr/>
            </a:pPr>
            <a:endParaRPr lang="es-PE" sz="2000" dirty="0"/>
          </a:p>
          <a:p>
            <a:pPr marL="0" indent="0" algn="just">
              <a:buNone/>
              <a:defRPr/>
            </a:pPr>
            <a:endParaRPr lang="es-PE" sz="2000" dirty="0"/>
          </a:p>
          <a:p>
            <a:pPr marL="0" indent="0" algn="just">
              <a:buNone/>
              <a:defRPr/>
            </a:pPr>
            <a:endParaRPr lang="es-PE" sz="2000" dirty="0"/>
          </a:p>
          <a:p>
            <a:pPr marL="0" indent="0" algn="just">
              <a:buNone/>
              <a:defRPr/>
            </a:pPr>
            <a:endParaRPr lang="es-PE" sz="2000" dirty="0"/>
          </a:p>
          <a:p>
            <a:pPr marL="0" indent="0" algn="just">
              <a:buNone/>
              <a:defRPr/>
            </a:pPr>
            <a:endParaRPr lang="es-PE" sz="2000" dirty="0"/>
          </a:p>
          <a:p>
            <a:pPr marL="0" indent="0" algn="just">
              <a:buNone/>
              <a:defRPr/>
            </a:pPr>
            <a:r>
              <a:rPr lang="es-PE" sz="2000" dirty="0"/>
              <a:t/>
            </a:r>
            <a:br>
              <a:rPr lang="es-PE" sz="2000" dirty="0"/>
            </a:br>
            <a:endParaRPr lang="es-ES" sz="2000" dirty="0"/>
          </a:p>
          <a:p>
            <a:pPr marL="0" indent="0" algn="just">
              <a:buNone/>
              <a:defRPr/>
            </a:pPr>
            <a:endParaRPr lang="es-ES" sz="2000" dirty="0"/>
          </a:p>
          <a:p>
            <a:pPr marL="0" indent="0" algn="just">
              <a:buNone/>
              <a:defRPr/>
            </a:pPr>
            <a:endParaRPr lang="es-PE" sz="2000" dirty="0">
              <a:latin typeface="Gill Sans MT" pitchFamily="34" charset="0"/>
            </a:endParaRPr>
          </a:p>
          <a:p>
            <a:pPr marL="0" indent="0" algn="just">
              <a:buNone/>
              <a:defRPr/>
            </a:pPr>
            <a:endParaRPr lang="es-PE" sz="2000" dirty="0">
              <a:latin typeface="Gill Sans MT" pitchFamily="34" charset="0"/>
            </a:endParaRPr>
          </a:p>
          <a:p>
            <a:pPr marL="0" indent="0" algn="just">
              <a:buNone/>
              <a:defRPr/>
            </a:pPr>
            <a:r>
              <a:rPr lang="es-PE" sz="2000" dirty="0">
                <a:latin typeface="Gill Sans MT" pitchFamily="34" charset="0"/>
              </a:rPr>
              <a:t>     </a:t>
            </a:r>
          </a:p>
          <a:p>
            <a:pPr algn="just">
              <a:defRPr/>
            </a:pPr>
            <a:endParaRPr lang="es-PE" sz="2000" dirty="0">
              <a:latin typeface="Gill Sans MT" pitchFamily="34" charset="0"/>
            </a:endParaRPr>
          </a:p>
        </p:txBody>
      </p:sp>
    </p:spTree>
    <p:extLst>
      <p:ext uri="{BB962C8B-B14F-4D97-AF65-F5344CB8AC3E}">
        <p14:creationId xmlns:p14="http://schemas.microsoft.com/office/powerpoint/2010/main" val="112165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2290341" y="810413"/>
            <a:ext cx="7616588" cy="508331"/>
          </a:xfrm>
        </p:spPr>
        <p:txBody>
          <a:bodyPr anchor="t">
            <a:normAutofit fontScale="90000"/>
          </a:bodyPr>
          <a:lstStyle/>
          <a:p>
            <a:pPr algn="ctr" eaLnBrk="1" hangingPunct="1"/>
            <a:r>
              <a:rPr lang="es-ES" sz="3200" b="1" dirty="0">
                <a:solidFill>
                  <a:srgbClr val="002060"/>
                </a:solidFill>
                <a:latin typeface="Calibri Light" panose="020F0302020204030204" pitchFamily="34" charset="0"/>
                <a:cs typeface="Calibri Light" panose="020F0302020204030204" pitchFamily="34" charset="0"/>
              </a:rPr>
              <a:t>Criterios de </a:t>
            </a:r>
            <a:r>
              <a:rPr lang="es-ES" sz="3200" b="1" u="sng" dirty="0">
                <a:solidFill>
                  <a:srgbClr val="C00000"/>
                </a:solidFill>
                <a:latin typeface="Calibri Light" panose="020F0302020204030204" pitchFamily="34" charset="0"/>
                <a:cs typeface="Calibri Light" panose="020F0302020204030204" pitchFamily="34" charset="0"/>
              </a:rPr>
              <a:t>graduación</a:t>
            </a:r>
            <a:r>
              <a:rPr lang="es-ES" sz="3200" b="1" dirty="0">
                <a:latin typeface="Calibri Light" panose="020F0302020204030204" pitchFamily="34" charset="0"/>
                <a:cs typeface="Calibri Light" panose="020F0302020204030204" pitchFamily="34" charset="0"/>
              </a:rPr>
              <a:t> </a:t>
            </a:r>
            <a:r>
              <a:rPr lang="es-ES" sz="3200" b="1" dirty="0">
                <a:solidFill>
                  <a:srgbClr val="002060"/>
                </a:solidFill>
                <a:latin typeface="Calibri Light" panose="020F0302020204030204" pitchFamily="34" charset="0"/>
                <a:cs typeface="Calibri Light" panose="020F0302020204030204" pitchFamily="34" charset="0"/>
              </a:rPr>
              <a:t>de las sanciones</a:t>
            </a:r>
            <a:r>
              <a:rPr lang="es-ES" sz="2800" b="1" dirty="0">
                <a:latin typeface="Calibri Light" panose="020F0302020204030204" pitchFamily="34" charset="0"/>
                <a:cs typeface="Calibri Light" panose="020F0302020204030204" pitchFamily="34" charset="0"/>
              </a:rPr>
              <a:t/>
            </a:r>
            <a:br>
              <a:rPr lang="es-ES" sz="2800" b="1" dirty="0">
                <a:latin typeface="Calibri Light" panose="020F0302020204030204" pitchFamily="34" charset="0"/>
                <a:cs typeface="Calibri Light" panose="020F0302020204030204" pitchFamily="34" charset="0"/>
              </a:rPr>
            </a:br>
            <a:endParaRPr lang="es-ES_tradnl" sz="2800" b="1" dirty="0">
              <a:latin typeface="Calibri Light" panose="020F0302020204030204" pitchFamily="34" charset="0"/>
              <a:cs typeface="Calibri Light" panose="020F0302020204030204" pitchFamily="34" charset="0"/>
            </a:endParaRPr>
          </a:p>
        </p:txBody>
      </p:sp>
      <p:sp>
        <p:nvSpPr>
          <p:cNvPr id="45058" name="Rectangle 3"/>
          <p:cNvSpPr>
            <a:spLocks noGrp="1" noChangeArrowheads="1"/>
          </p:cNvSpPr>
          <p:nvPr>
            <p:ph type="body" idx="1"/>
          </p:nvPr>
        </p:nvSpPr>
        <p:spPr>
          <a:xfrm>
            <a:off x="2209800" y="1752600"/>
            <a:ext cx="7540951" cy="4357643"/>
          </a:xfrm>
        </p:spPr>
        <p:txBody>
          <a:bodyPr>
            <a:normAutofit/>
          </a:bodyPr>
          <a:lstStyle/>
          <a:p>
            <a:pPr marL="0" indent="0" algn="just">
              <a:buNone/>
            </a:pPr>
            <a:r>
              <a:rPr lang="es-ES" sz="2000" dirty="0"/>
              <a:t>Las sanciones a imponer por la comisión de infracciones de normas legales, se graduarán atendiendo a los siguientes </a:t>
            </a:r>
            <a:r>
              <a:rPr lang="es-ES" sz="2000" b="1" u="sng" dirty="0"/>
              <a:t>criterios generales</a:t>
            </a:r>
            <a:r>
              <a:rPr lang="es-ES" sz="2000" b="1" dirty="0"/>
              <a:t>:</a:t>
            </a:r>
          </a:p>
          <a:p>
            <a:pPr marL="0" indent="0" algn="just">
              <a:buNone/>
            </a:pPr>
            <a:endParaRPr lang="es-ES" sz="2000" dirty="0"/>
          </a:p>
          <a:p>
            <a:pPr marL="0" indent="0" algn="just">
              <a:buNone/>
            </a:pPr>
            <a:endParaRPr lang="es-ES" sz="2000" dirty="0"/>
          </a:p>
          <a:p>
            <a:pPr marL="0" indent="0" algn="just">
              <a:buNone/>
            </a:pPr>
            <a:endParaRPr lang="es-ES" sz="2000" dirty="0"/>
          </a:p>
          <a:p>
            <a:pPr marL="0" indent="0" algn="just">
              <a:buNone/>
            </a:pPr>
            <a:endParaRPr lang="es-ES" sz="2000" dirty="0"/>
          </a:p>
          <a:p>
            <a:pPr marL="0" indent="0" algn="just">
              <a:buNone/>
            </a:pPr>
            <a:r>
              <a:rPr lang="es-ES" sz="2000" dirty="0"/>
              <a:t>	</a:t>
            </a:r>
            <a:endParaRPr lang="es-ES" sz="2000" dirty="0" smtClean="0"/>
          </a:p>
          <a:p>
            <a:pPr marL="0" indent="0" algn="just">
              <a:buNone/>
            </a:pPr>
            <a:r>
              <a:rPr lang="es-ES" sz="2000" dirty="0"/>
              <a:t>	</a:t>
            </a:r>
            <a:r>
              <a:rPr lang="es-ES" sz="2000" dirty="0" smtClean="0"/>
              <a:t>a</a:t>
            </a:r>
            <a:r>
              <a:rPr lang="es-ES" sz="2000" dirty="0"/>
              <a:t>) </a:t>
            </a:r>
            <a:r>
              <a:rPr lang="es-ES" sz="2000" b="1" u="sng" dirty="0"/>
              <a:t>Gravedad</a:t>
            </a:r>
            <a:r>
              <a:rPr lang="es-ES" sz="2000" dirty="0"/>
              <a:t> de la falta cometida</a:t>
            </a:r>
          </a:p>
          <a:p>
            <a:pPr marL="0" indent="0" algn="just">
              <a:buNone/>
            </a:pPr>
            <a:r>
              <a:rPr lang="es-ES" sz="2000" dirty="0"/>
              <a:t>	b) </a:t>
            </a:r>
            <a:r>
              <a:rPr lang="es-ES" sz="2000" b="1" u="sng" dirty="0" smtClean="0"/>
              <a:t>Número</a:t>
            </a:r>
            <a:r>
              <a:rPr lang="es-ES" sz="2000" dirty="0" smtClean="0"/>
              <a:t> de </a:t>
            </a:r>
            <a:r>
              <a:rPr lang="es-ES" sz="2000" dirty="0"/>
              <a:t>trabajadores afectados</a:t>
            </a:r>
          </a:p>
          <a:p>
            <a:pPr marL="900113" indent="0" algn="just">
              <a:buNone/>
            </a:pPr>
            <a:r>
              <a:rPr lang="es-ES" sz="2000" dirty="0"/>
              <a:t>c) </a:t>
            </a:r>
            <a:r>
              <a:rPr lang="es-ES" sz="2000" b="1" u="sng" dirty="0" smtClean="0"/>
              <a:t>Tipo o tamaño</a:t>
            </a:r>
            <a:r>
              <a:rPr lang="es-ES" sz="2000" dirty="0" smtClean="0"/>
              <a:t> </a:t>
            </a:r>
            <a:r>
              <a:rPr lang="es-ES" sz="2000" dirty="0"/>
              <a:t>de empresa</a:t>
            </a:r>
          </a:p>
          <a:p>
            <a:pPr marL="0" indent="0" algn="just">
              <a:buNone/>
            </a:pPr>
            <a:endParaRPr lang="es-ES" sz="2400" dirty="0"/>
          </a:p>
        </p:txBody>
      </p:sp>
      <p:pic>
        <p:nvPicPr>
          <p:cNvPr id="2" name="Imagen 1">
            <a:extLst>
              <a:ext uri="{FF2B5EF4-FFF2-40B4-BE49-F238E27FC236}">
                <a16:creationId xmlns:a16="http://schemas.microsoft.com/office/drawing/2014/main" id="{AEF26D56-5F6C-4502-B57D-CD80625A9BDB}"/>
              </a:ext>
            </a:extLst>
          </p:cNvPr>
          <p:cNvPicPr>
            <a:picLocks noChangeAspect="1"/>
          </p:cNvPicPr>
          <p:nvPr/>
        </p:nvPicPr>
        <p:blipFill>
          <a:blip r:embed="rId3"/>
          <a:stretch>
            <a:fillRect/>
          </a:stretch>
        </p:blipFill>
        <p:spPr>
          <a:xfrm>
            <a:off x="4764072" y="2350629"/>
            <a:ext cx="3685309" cy="1685925"/>
          </a:xfrm>
          <a:prstGeom prst="rect">
            <a:avLst/>
          </a:prstGeom>
        </p:spPr>
      </p:pic>
    </p:spTree>
    <p:extLst>
      <p:ext uri="{BB962C8B-B14F-4D97-AF65-F5344CB8AC3E}">
        <p14:creationId xmlns:p14="http://schemas.microsoft.com/office/powerpoint/2010/main" val="24152426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6580</Words>
  <Application>Microsoft Office PowerPoint</Application>
  <PresentationFormat>Panorámica</PresentationFormat>
  <Paragraphs>786</Paragraphs>
  <Slides>62</Slides>
  <Notes>18</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62</vt:i4>
      </vt:variant>
    </vt:vector>
  </HeadingPairs>
  <TitlesOfParts>
    <vt:vector size="73" baseType="lpstr">
      <vt:lpstr>ＭＳ Ｐゴシック</vt:lpstr>
      <vt:lpstr>Arial</vt:lpstr>
      <vt:lpstr>Calibri</vt:lpstr>
      <vt:lpstr>Calibri Light</vt:lpstr>
      <vt:lpstr>Gill Sans</vt:lpstr>
      <vt:lpstr>Gill Sans MT</vt:lpstr>
      <vt:lpstr>Palatino Linotype</vt:lpstr>
      <vt:lpstr>Segoe UI</vt:lpstr>
      <vt:lpstr>Times New Roman</vt:lpstr>
      <vt:lpstr>Wingdings</vt:lpstr>
      <vt:lpstr>Tema de Office</vt:lpstr>
      <vt:lpstr>RÉGIMEN DE INFRACCIONES Y SANCIONES</vt:lpstr>
      <vt:lpstr>¿Cuál es el régimen de infracciones y sanciones? </vt:lpstr>
      <vt:lpstr>Clasificación de las infracciones según la materia que es objeto  de su vulneración u omisión  </vt:lpstr>
      <vt:lpstr>¿Qué hechos son considerados como infracciones MUY GRAVES en materia de RELACIONES LABORALES? </vt:lpstr>
      <vt:lpstr>¿Qué hechos son considerados como infracciones graves en materia de relaciones laborales? </vt:lpstr>
      <vt:lpstr>¿Qué hechos son considerados como infracciones graves en materia de relaciones laborales? </vt:lpstr>
      <vt:lpstr>Tratamientos sancionatorios especiales -D.S. N° 007-2017-TR-</vt:lpstr>
      <vt:lpstr>Otras modificaciones -D.S. 016-2017-TR-</vt:lpstr>
      <vt:lpstr>Criterios de graduación de las sanciones </vt:lpstr>
      <vt:lpstr>Presentación de PowerPoint</vt:lpstr>
      <vt:lpstr>Modificación: Actual escala de multas (D.S. N° 008-2020-TR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se impugna la multa impuesta? </vt:lpstr>
      <vt:lpstr>¿Cómo se impugna la multa impuesta? </vt:lpstr>
      <vt:lpstr>Prescripción  </vt:lpstr>
      <vt:lpstr>CAMBIOS EN EL PROCEDIMIENTO ADMINISTRATIVO SANCIONADOR</vt:lpstr>
      <vt:lpstr>Presentación de PowerPoint</vt:lpstr>
      <vt:lpstr>Presentación de PowerPoint</vt:lpstr>
      <vt:lpstr>Presentación de PowerPoint</vt:lpstr>
      <vt:lpstr>Presentación de PowerPoint</vt:lpstr>
      <vt:lpstr>Presentación de PowerPoint</vt:lpstr>
      <vt:lpstr>FISCALIZACIÓN DE LAS OBLIGACIONES LABORALES  EN LA EMERGENCIA</vt:lpstr>
      <vt:lpstr>¿Cuáles son las fiscalizaciones de obligaciones laborales durante la Emergencia?</vt:lpstr>
      <vt:lpstr>Requerimientos a través de  Cartas Inductivas / Cartas Disuasivas</vt:lpstr>
      <vt:lpstr>Presentación de PowerPoint</vt:lpstr>
      <vt:lpstr>Presentación de PowerPoint</vt:lpstr>
      <vt:lpstr>Presentación de PowerPoint</vt:lpstr>
      <vt:lpstr>Presentación de PowerPoint</vt:lpstr>
      <vt:lpstr>¿Qué “obligaciones Covid-19” pueden ser fiscalizadas?</vt:lpstr>
      <vt:lpstr>Presentación de PowerPoint</vt:lpstr>
      <vt:lpstr>Presentación de PowerPoint</vt:lpstr>
      <vt:lpstr>Presentación de PowerPoint</vt:lpstr>
      <vt:lpstr>¿Qué actividades se encuentran autorizadas en el EES?</vt:lpstr>
      <vt:lpstr>Infracciones “temporales” que incorpora el  D.S. N° 010-2020-TR (Muy grave)</vt:lpstr>
      <vt:lpstr>“Medida cautelar” para cerrar temporalmente  el área o establecimiento  </vt:lpstr>
      <vt:lpstr>Presentación de PowerPoint</vt:lpstr>
      <vt:lpstr>Presentación de PowerPoint</vt:lpstr>
      <vt:lpstr>Presentación de PowerPoint</vt:lpstr>
      <vt:lpstr>Presentación de PowerPoint</vt:lpstr>
      <vt:lpstr>Presentación de PowerPoint</vt:lpstr>
      <vt:lpstr>Presentación de PowerPoint</vt:lpstr>
      <vt:lpstr>Medida cautelar temporal (derogada)  por la R.M. N° 448-2020-MINSA</vt:lpstr>
      <vt:lpstr>¿Qué fiscaliza el Protocolo de normas sanitarias?  Versión 2 del Protocolo N° 005-2020-SUNAFIL/INII</vt:lpstr>
      <vt:lpstr>Presentación de PowerPoint</vt:lpstr>
      <vt:lpstr>Presentación de PowerPoint</vt:lpstr>
      <vt:lpstr>Infracciones en relación con la LCGHC  </vt:lpstr>
      <vt:lpstr>Presentación de PowerPoint</vt:lpstr>
      <vt:lpstr>Presentación de PowerPoint</vt:lpstr>
      <vt:lpstr>Tener en cuenta que PREVIAMENTE a la SPL…</vt:lpstr>
      <vt:lpstr>Presentación de PowerPoint</vt:lpstr>
      <vt:lpstr>FISCALIZACIÓN DE MATERIAS LABORALES “ORDINARIAS” </vt:lpstr>
      <vt:lpstr>Accidente de trabajo seguido de muerte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RÉGIMEN DE INFRACCIONES Y SANCIONES</dc:title>
  <dc:creator>Carlos Eduardo</dc:creator>
  <cp:lastModifiedBy>Computer</cp:lastModifiedBy>
  <cp:revision>23</cp:revision>
  <dcterms:created xsi:type="dcterms:W3CDTF">2020-09-11T16:55:25Z</dcterms:created>
  <dcterms:modified xsi:type="dcterms:W3CDTF">2020-09-11T22:35:50Z</dcterms:modified>
</cp:coreProperties>
</file>